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tiff" ContentType="image/tiff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422" r:id="rId3"/>
    <p:sldId id="426" r:id="rId4"/>
    <p:sldId id="427" r:id="rId5"/>
    <p:sldId id="479" r:id="rId6"/>
    <p:sldId id="485" r:id="rId7"/>
    <p:sldId id="480" r:id="rId8"/>
    <p:sldId id="449" r:id="rId9"/>
    <p:sldId id="481" r:id="rId10"/>
    <p:sldId id="488" r:id="rId11"/>
    <p:sldId id="489" r:id="rId12"/>
    <p:sldId id="482" r:id="rId13"/>
    <p:sldId id="458" r:id="rId14"/>
    <p:sldId id="460" r:id="rId15"/>
    <p:sldId id="484" r:id="rId16"/>
    <p:sldId id="486" r:id="rId17"/>
    <p:sldId id="483" r:id="rId18"/>
    <p:sldId id="464" r:id="rId19"/>
    <p:sldId id="472" r:id="rId20"/>
    <p:sldId id="490" r:id="rId21"/>
    <p:sldId id="435" r:id="rId22"/>
    <p:sldId id="432" r:id="rId23"/>
    <p:sldId id="433" r:id="rId24"/>
    <p:sldId id="434" r:id="rId25"/>
    <p:sldId id="439" r:id="rId26"/>
    <p:sldId id="438" r:id="rId27"/>
    <p:sldId id="440" r:id="rId28"/>
    <p:sldId id="475" r:id="rId29"/>
    <p:sldId id="476" r:id="rId30"/>
    <p:sldId id="474" r:id="rId31"/>
    <p:sldId id="498" r:id="rId32"/>
    <p:sldId id="497" r:id="rId33"/>
    <p:sldId id="379" r:id="rId34"/>
    <p:sldId id="303" r:id="rId35"/>
    <p:sldId id="304" r:id="rId36"/>
    <p:sldId id="305" r:id="rId37"/>
    <p:sldId id="306" r:id="rId38"/>
    <p:sldId id="307" r:id="rId40"/>
    <p:sldId id="309" r:id="rId41"/>
    <p:sldId id="310" r:id="rId42"/>
    <p:sldId id="311" r:id="rId43"/>
    <p:sldId id="312" r:id="rId44"/>
    <p:sldId id="316" r:id="rId45"/>
    <p:sldId id="317" r:id="rId46"/>
    <p:sldId id="318" r:id="rId47"/>
    <p:sldId id="319" r:id="rId48"/>
    <p:sldId id="320" r:id="rId49"/>
    <p:sldId id="394" r:id="rId50"/>
    <p:sldId id="396" r:id="rId51"/>
    <p:sldId id="321" r:id="rId52"/>
    <p:sldId id="322" r:id="rId53"/>
    <p:sldId id="323" r:id="rId54"/>
    <p:sldId id="324" r:id="rId55"/>
    <p:sldId id="325" r:id="rId56"/>
    <p:sldId id="327" r:id="rId57"/>
    <p:sldId id="328" r:id="rId58"/>
    <p:sldId id="383" r:id="rId59"/>
    <p:sldId id="332" r:id="rId60"/>
    <p:sldId id="333" r:id="rId61"/>
    <p:sldId id="331" r:id="rId62"/>
    <p:sldId id="337" r:id="rId63"/>
    <p:sldId id="336" r:id="rId64"/>
    <p:sldId id="384" r:id="rId65"/>
    <p:sldId id="338" r:id="rId66"/>
    <p:sldId id="339" r:id="rId67"/>
    <p:sldId id="495" r:id="rId68"/>
    <p:sldId id="340" r:id="rId69"/>
    <p:sldId id="341" r:id="rId70"/>
    <p:sldId id="385" r:id="rId71"/>
    <p:sldId id="344" r:id="rId72"/>
    <p:sldId id="345" r:id="rId73"/>
    <p:sldId id="346" r:id="rId74"/>
    <p:sldId id="347" r:id="rId75"/>
    <p:sldId id="496" r:id="rId76"/>
    <p:sldId id="348" r:id="rId77"/>
    <p:sldId id="349" r:id="rId78"/>
    <p:sldId id="350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402" r:id="rId89"/>
    <p:sldId id="415" r:id="rId90"/>
    <p:sldId id="416" r:id="rId91"/>
    <p:sldId id="417" r:id="rId92"/>
    <p:sldId id="419" r:id="rId93"/>
    <p:sldId id="420" r:id="rId94"/>
    <p:sldId id="421" r:id="rId95"/>
    <p:sldId id="491" r:id="rId96"/>
    <p:sldId id="492" r:id="rId97"/>
    <p:sldId id="493" r:id="rId98"/>
    <p:sldId id="494" r:id="rId99"/>
  </p:sldIdLst>
  <p:sldSz cx="12192000" cy="6858000"/>
  <p:notesSz cx="6858000" cy="9144000"/>
  <p:custDataLst>
    <p:tags r:id="rId1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3" Type="http://schemas.openxmlformats.org/officeDocument/2006/relationships/tags" Target="tags/tag1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png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9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png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7" Type="http://schemas.openxmlformats.org/officeDocument/2006/relationships/image" Target="../media/image170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5.wmf"/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3.wmf"/><Relationship Id="rId4" Type="http://schemas.openxmlformats.org/officeDocument/2006/relationships/image" Target="../media/image211.wmf"/><Relationship Id="rId3" Type="http://schemas.openxmlformats.org/officeDocument/2006/relationships/image" Target="../media/image210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wmf"/><Relationship Id="rId1" Type="http://schemas.openxmlformats.org/officeDocument/2006/relationships/image" Target="../media/image21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image" Target="../media/image234.png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image" Target="../media/image26.wmf"/><Relationship Id="rId7" Type="http://schemas.openxmlformats.org/officeDocument/2006/relationships/image" Target="../media/image25.wmf"/><Relationship Id="rId6" Type="http://schemas.openxmlformats.org/officeDocument/2006/relationships/image" Target="../media/image19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58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2.wmf"/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F2731-4300-4D2B-AB32-15B0BA9955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0F439-2A73-4229-A1F9-E7B3490977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DF3E1-8895-4320-87EF-D5FDE155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DF3E1-8895-4320-87EF-D5FDE15501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3500" y="733425"/>
            <a:ext cx="6521450" cy="3668713"/>
          </a:xfrm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B62DD0-30A0-4F97-AD8B-47B3AF48838E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89FDCFF-910C-4B4C-9354-E373C9120A43}" type="slidenum">
              <a:rPr lang="zh-CN" altLang="en-US" smtClean="0"/>
            </a:fld>
            <a:fld id="{34A6F3E9-4B0F-48AD-AF70-067AAFBA5778}" type="slidenum">
              <a:rPr lang="en-US" altLang="zh-CN" smtClean="0"/>
            </a:fld>
            <a:fld id="{CB848293-D26D-46AC-AD6B-DDB06141CA3E}" type="slidenum">
              <a:rPr lang="en-US" altLang="zh-CN" smtClean="0"/>
            </a:fld>
            <a:fld id="{382A520E-9180-480F-A2F2-D510718D8E3F}" type="slidenum">
              <a:rPr lang="en-US" altLang="zh-CN" smtClean="0"/>
            </a:fld>
            <a:fld id="{35BC289C-D42F-4D80-8FFA-13E1DDDC449A}" type="slidenum">
              <a:rPr lang="en-US" altLang="zh-CN" smtClean="0"/>
            </a:fld>
            <a:endParaRPr lang="en-US" altLang="zh-CN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43E86-8464-43AE-82EE-FB019E8EDDA5}" type="datetime1">
              <a:rPr lang="zh-CN" altLang="en-US" smtClean="0"/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522DD-CB93-4493-B988-10B32EFB914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86F31-4298-4EB3-9780-4E687AEE0268}" type="datetime1">
              <a:rPr lang="zh-CN" altLang="en-US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882D8-FB99-4938-9074-328306E6814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41763"/>
            <a:ext cx="53848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EE24493-4AF9-414D-8C4B-9ADDCE1DD3C9}" type="datetime1">
              <a:rPr lang="zh-CN" altLang="en-US" smtClean="0"/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00B23EBB-2564-498E-89F3-E40BA440B5C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50.png"/><Relationship Id="rId19" Type="http://schemas.openxmlformats.org/officeDocument/2006/relationships/vmlDrawing" Target="../drawings/vmlDrawing6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8.wmf"/><Relationship Id="rId16" Type="http://schemas.openxmlformats.org/officeDocument/2006/relationships/oleObject" Target="../embeddings/oleObject30.bin"/><Relationship Id="rId15" Type="http://schemas.openxmlformats.org/officeDocument/2006/relationships/image" Target="../media/image57.png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29.bin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54.wmf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wmf"/><Relationship Id="rId2" Type="http://schemas.openxmlformats.org/officeDocument/2006/relationships/oleObject" Target="../embeddings/oleObject31.bin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4.wmf"/><Relationship Id="rId10" Type="http://schemas.openxmlformats.org/officeDocument/2006/relationships/oleObject" Target="../embeddings/oleObject33.bin"/><Relationship Id="rId1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65.wmf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59.png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34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0.bin"/><Relationship Id="rId3" Type="http://schemas.openxmlformats.org/officeDocument/2006/relationships/image" Target="../media/image71.wmf"/><Relationship Id="rId2" Type="http://schemas.openxmlformats.org/officeDocument/2006/relationships/oleObject" Target="../embeddings/oleObject39.bin"/><Relationship Id="rId1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76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75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73.png"/><Relationship Id="rId14" Type="http://schemas.openxmlformats.org/officeDocument/2006/relationships/vmlDrawing" Target="../drawings/vmlDrawing10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8.wmf"/><Relationship Id="rId11" Type="http://schemas.openxmlformats.org/officeDocument/2006/relationships/oleObject" Target="../embeddings/oleObject46.bin"/><Relationship Id="rId10" Type="http://schemas.openxmlformats.org/officeDocument/2006/relationships/image" Target="../media/image77.wmf"/><Relationship Id="rId1" Type="http://schemas.openxmlformats.org/officeDocument/2006/relationships/oleObject" Target="../embeddings/oleObject4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2.wmf"/><Relationship Id="rId7" Type="http://schemas.openxmlformats.org/officeDocument/2006/relationships/oleObject" Target="../embeddings/oleObject50.bin"/><Relationship Id="rId6" Type="http://schemas.openxmlformats.org/officeDocument/2006/relationships/image" Target="../media/image81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80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79.w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47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w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1" Type="http://schemas.openxmlformats.org/officeDocument/2006/relationships/vmlDrawing" Target="../drawings/vmlDrawing12.vml"/><Relationship Id="rId10" Type="http://schemas.openxmlformats.org/officeDocument/2006/relationships/slideLayout" Target="../slideLayouts/slideLayout14.xml"/><Relationship Id="rId1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hyperlink" Target="https://www.gfsstp.com/url?sa=i&amp;source=imgres&amp;cd=&amp;cad=rja&amp;uact=8&amp;ved=0CAwQjRw&amp;url=http://www.vk6fh.com/vk6fh/schottky%20diode.htm&amp;ei=aQVMVdO1C9LiuQSPvYCQDg&amp;psig=AFQjCNHOpEhm7jCPE1lzz9-Cpjnhy_hwPw&amp;ust=143113188124561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oleObject" Target="../embeddings/oleObject54.bin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wmf"/><Relationship Id="rId2" Type="http://schemas.openxmlformats.org/officeDocument/2006/relationships/oleObject" Target="../embeddings/oleObject53.bin"/><Relationship Id="rId13" Type="http://schemas.openxmlformats.org/officeDocument/2006/relationships/vmlDrawing" Target="../drawings/vmlDrawing13.v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98.wmf"/><Relationship Id="rId10" Type="http://schemas.openxmlformats.org/officeDocument/2006/relationships/oleObject" Target="../embeddings/oleObject55.bin"/><Relationship Id="rId1" Type="http://schemas.openxmlformats.org/officeDocument/2006/relationships/image" Target="../media/image9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02.wmf"/><Relationship Id="rId6" Type="http://schemas.openxmlformats.org/officeDocument/2006/relationships/oleObject" Target="../embeddings/oleObject58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57.bin"/><Relationship Id="rId3" Type="http://schemas.openxmlformats.org/officeDocument/2006/relationships/image" Target="../media/image100.wmf"/><Relationship Id="rId2" Type="http://schemas.openxmlformats.org/officeDocument/2006/relationships/oleObject" Target="../embeddings/oleObject56.bin"/><Relationship Id="rId1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4.png"/><Relationship Id="rId2" Type="http://schemas.openxmlformats.org/officeDocument/2006/relationships/image" Target="../media/image103.wmf"/><Relationship Id="rId1" Type="http://schemas.openxmlformats.org/officeDocument/2006/relationships/oleObject" Target="../embeddings/oleObject59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wmf"/><Relationship Id="rId8" Type="http://schemas.openxmlformats.org/officeDocument/2006/relationships/oleObject" Target="../embeddings/oleObject63.bin"/><Relationship Id="rId7" Type="http://schemas.openxmlformats.org/officeDocument/2006/relationships/image" Target="../media/image108.png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105.wmf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0.tiff"/><Relationship Id="rId1" Type="http://schemas.openxmlformats.org/officeDocument/2006/relationships/oleObject" Target="../embeddings/oleObject6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111.wmf"/><Relationship Id="rId1" Type="http://schemas.openxmlformats.org/officeDocument/2006/relationships/oleObject" Target="../embeddings/oleObject6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8.v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67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1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wmf"/><Relationship Id="rId1" Type="http://schemas.openxmlformats.org/officeDocument/2006/relationships/oleObject" Target="../embeddings/oleObject6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136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133.wmf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8.w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137.wmf"/><Relationship Id="rId1" Type="http://schemas.openxmlformats.org/officeDocument/2006/relationships/oleObject" Target="../embeddings/oleObject69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139.wmf"/><Relationship Id="rId1" Type="http://schemas.openxmlformats.org/officeDocument/2006/relationships/oleObject" Target="../embeddings/oleObject75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w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143.wmf"/><Relationship Id="rId1" Type="http://schemas.openxmlformats.org/officeDocument/2006/relationships/oleObject" Target="../embeddings/oleObject78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jpeg"/><Relationship Id="rId1" Type="http://schemas.openxmlformats.org/officeDocument/2006/relationships/image" Target="../media/image1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oleObject" Target="../embeddings/oleObject80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7.png"/><Relationship Id="rId7" Type="http://schemas.openxmlformats.org/officeDocument/2006/relationships/image" Target="../media/image156.wmf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55.wmf"/><Relationship Id="rId4" Type="http://schemas.openxmlformats.org/officeDocument/2006/relationships/oleObject" Target="../embeddings/oleObject82.bin"/><Relationship Id="rId3" Type="http://schemas.openxmlformats.org/officeDocument/2006/relationships/image" Target="../media/image154.wmf"/><Relationship Id="rId2" Type="http://schemas.openxmlformats.org/officeDocument/2006/relationships/oleObject" Target="../embeddings/oleObject81.bin"/><Relationship Id="rId10" Type="http://schemas.openxmlformats.org/officeDocument/2006/relationships/vmlDrawing" Target="../drawings/vmlDrawing24.vml"/><Relationship Id="rId1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9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58.wmf"/><Relationship Id="rId1" Type="http://schemas.openxmlformats.org/officeDocument/2006/relationships/oleObject" Target="../embeddings/oleObject84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2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167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65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64.wmf"/><Relationship Id="rId18" Type="http://schemas.openxmlformats.org/officeDocument/2006/relationships/vmlDrawing" Target="../drawings/vmlDrawing27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71.wmf"/><Relationship Id="rId15" Type="http://schemas.openxmlformats.org/officeDocument/2006/relationships/oleObject" Target="../embeddings/oleObject94.bin"/><Relationship Id="rId14" Type="http://schemas.openxmlformats.org/officeDocument/2006/relationships/image" Target="../media/image170.wmf"/><Relationship Id="rId13" Type="http://schemas.openxmlformats.org/officeDocument/2006/relationships/oleObject" Target="../embeddings/oleObject93.bin"/><Relationship Id="rId12" Type="http://schemas.openxmlformats.org/officeDocument/2006/relationships/image" Target="../media/image169.wmf"/><Relationship Id="rId11" Type="http://schemas.openxmlformats.org/officeDocument/2006/relationships/oleObject" Target="../embeddings/oleObject92.bin"/><Relationship Id="rId10" Type="http://schemas.openxmlformats.org/officeDocument/2006/relationships/image" Target="../media/image168.wmf"/><Relationship Id="rId1" Type="http://schemas.openxmlformats.org/officeDocument/2006/relationships/oleObject" Target="../embeddings/oleObject87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5.wmf"/><Relationship Id="rId7" Type="http://schemas.openxmlformats.org/officeDocument/2006/relationships/oleObject" Target="../embeddings/oleObject98.bin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83.w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182.wmf"/><Relationship Id="rId10" Type="http://schemas.openxmlformats.org/officeDocument/2006/relationships/vmlDrawing" Target="../drawings/vmlDrawing28.vml"/><Relationship Id="rId1" Type="http://schemas.openxmlformats.org/officeDocument/2006/relationships/oleObject" Target="../embeddings/oleObject9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9.wmf"/><Relationship Id="rId1" Type="http://schemas.openxmlformats.org/officeDocument/2006/relationships/oleObject" Target="../embeddings/oleObject99.bin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1.w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190.wmf"/><Relationship Id="rId1" Type="http://schemas.openxmlformats.org/officeDocument/2006/relationships/oleObject" Target="../embeddings/oleObject100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wmf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2.wmf"/><Relationship Id="rId1" Type="http://schemas.openxmlformats.org/officeDocument/2006/relationships/oleObject" Target="../embeddings/oleObject102.bin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4.wmf"/><Relationship Id="rId3" Type="http://schemas.openxmlformats.org/officeDocument/2006/relationships/oleObject" Target="../embeddings/oleObject104.bin"/><Relationship Id="rId2" Type="http://schemas.openxmlformats.org/officeDocument/2006/relationships/image" Target="../media/image193.wmf"/><Relationship Id="rId1" Type="http://schemas.openxmlformats.org/officeDocument/2006/relationships/oleObject" Target="../embeddings/oleObject103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5.wmf"/><Relationship Id="rId1" Type="http://schemas.openxmlformats.org/officeDocument/2006/relationships/oleObject" Target="../embeddings/oleObject105.bin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6.wmf"/><Relationship Id="rId1" Type="http://schemas.openxmlformats.org/officeDocument/2006/relationships/oleObject" Target="../embeddings/oleObject106.bin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oleObject" Target="../embeddings/oleObject107.bin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6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0.wmf"/><Relationship Id="rId2" Type="http://schemas.openxmlformats.org/officeDocument/2006/relationships/oleObject" Target="../embeddings/oleObject108.bin"/><Relationship Id="rId1" Type="http://schemas.openxmlformats.org/officeDocument/2006/relationships/image" Target="../media/image199.jpe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png"/><Relationship Id="rId8" Type="http://schemas.openxmlformats.org/officeDocument/2006/relationships/image" Target="../media/image206.png"/><Relationship Id="rId7" Type="http://schemas.openxmlformats.org/officeDocument/2006/relationships/image" Target="../media/image205.png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wmf"/><Relationship Id="rId3" Type="http://schemas.openxmlformats.org/officeDocument/2006/relationships/oleObject" Target="../embeddings/oleObject110.bin"/><Relationship Id="rId20" Type="http://schemas.openxmlformats.org/officeDocument/2006/relationships/vmlDrawing" Target="../drawings/vmlDrawing37.vml"/><Relationship Id="rId2" Type="http://schemas.openxmlformats.org/officeDocument/2006/relationships/image" Target="../media/image201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13.wmf"/><Relationship Id="rId17" Type="http://schemas.openxmlformats.org/officeDocument/2006/relationships/oleObject" Target="../embeddings/oleObject113.bin"/><Relationship Id="rId16" Type="http://schemas.openxmlformats.org/officeDocument/2006/relationships/image" Target="../media/image212.png"/><Relationship Id="rId15" Type="http://schemas.openxmlformats.org/officeDocument/2006/relationships/image" Target="../media/image211.wmf"/><Relationship Id="rId14" Type="http://schemas.openxmlformats.org/officeDocument/2006/relationships/oleObject" Target="../embeddings/oleObject112.bin"/><Relationship Id="rId13" Type="http://schemas.openxmlformats.org/officeDocument/2006/relationships/image" Target="../media/image210.wmf"/><Relationship Id="rId12" Type="http://schemas.openxmlformats.org/officeDocument/2006/relationships/oleObject" Target="../embeddings/oleObject111.bin"/><Relationship Id="rId11" Type="http://schemas.openxmlformats.org/officeDocument/2006/relationships/image" Target="../media/image209.png"/><Relationship Id="rId10" Type="http://schemas.openxmlformats.org/officeDocument/2006/relationships/image" Target="../media/image208.png"/><Relationship Id="rId1" Type="http://schemas.openxmlformats.org/officeDocument/2006/relationships/oleObject" Target="../embeddings/oleObject109.bin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5.w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214.wmf"/><Relationship Id="rId1" Type="http://schemas.openxmlformats.org/officeDocument/2006/relationships/oleObject" Target="../embeddings/oleObject114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9" Type="http://schemas.microsoft.com/office/2007/relationships/media" Target="../media/media2.m4a"/><Relationship Id="rId8" Type="http://schemas.openxmlformats.org/officeDocument/2006/relationships/audio" Target="../media/media2.m4a"/><Relationship Id="rId7" Type="http://schemas.openxmlformats.org/officeDocument/2006/relationships/image" Target="../media/image223.png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1.png"/><Relationship Id="rId1" Type="http://schemas.openxmlformats.org/officeDocument/2006/relationships/image" Target="../media/image217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9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9.png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3" Type="http://schemas.openxmlformats.org/officeDocument/2006/relationships/image" Target="../media/image225.png"/><Relationship Id="rId2" Type="http://schemas.openxmlformats.org/officeDocument/2006/relationships/image" Target="../media/image224.wmf"/><Relationship Id="rId1" Type="http://schemas.openxmlformats.org/officeDocument/2006/relationships/oleObject" Target="../embeddings/oleObject116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1" Type="http://schemas.openxmlformats.org/officeDocument/2006/relationships/oleObject" Target="../embeddings/oleObject117.bin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2.png"/><Relationship Id="rId2" Type="http://schemas.openxmlformats.org/officeDocument/2006/relationships/image" Target="../media/image231.wmf"/><Relationship Id="rId1" Type="http://schemas.openxmlformats.org/officeDocument/2006/relationships/oleObject" Target="../embeddings/oleObject118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5.png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234.png"/><Relationship Id="rId1" Type="http://schemas.openxmlformats.org/officeDocument/2006/relationships/oleObject" Target="../embeddings/oleObject119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6.bin"/><Relationship Id="rId21" Type="http://schemas.openxmlformats.org/officeDocument/2006/relationships/vmlDrawing" Target="../drawings/vmlDrawing5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0.wmf"/><Relationship Id="rId19" Type="http://schemas.openxmlformats.org/officeDocument/2006/relationships/image" Target="../media/image28.wmf"/><Relationship Id="rId18" Type="http://schemas.openxmlformats.org/officeDocument/2006/relationships/oleObject" Target="../embeddings/oleObject23.bin"/><Relationship Id="rId17" Type="http://schemas.openxmlformats.org/officeDocument/2006/relationships/image" Target="../media/image27.png"/><Relationship Id="rId16" Type="http://schemas.openxmlformats.org/officeDocument/2006/relationships/image" Target="../media/image26.wmf"/><Relationship Id="rId15" Type="http://schemas.openxmlformats.org/officeDocument/2006/relationships/oleObject" Target="../embeddings/oleObject22.bin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21.bin"/><Relationship Id="rId12" Type="http://schemas.openxmlformats.org/officeDocument/2006/relationships/image" Target="../media/image19.w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15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3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42.jpeg"/><Relationship Id="rId4" Type="http://schemas.openxmlformats.org/officeDocument/2006/relationships/image" Target="../media/image241.wmf"/><Relationship Id="rId3" Type="http://schemas.openxmlformats.org/officeDocument/2006/relationships/oleObject" Target="../embeddings/oleObject122.bin"/><Relationship Id="rId2" Type="http://schemas.openxmlformats.org/officeDocument/2006/relationships/image" Target="../media/image240.wmf"/><Relationship Id="rId1" Type="http://schemas.openxmlformats.org/officeDocument/2006/relationships/oleObject" Target="../embeddings/oleObject121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3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0.wmf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249.wmf"/><Relationship Id="rId4" Type="http://schemas.openxmlformats.org/officeDocument/2006/relationships/oleObject" Target="../embeddings/oleObject124.bin"/><Relationship Id="rId3" Type="http://schemas.openxmlformats.org/officeDocument/2006/relationships/image" Target="../media/image248.wmf"/><Relationship Id="rId2" Type="http://schemas.openxmlformats.org/officeDocument/2006/relationships/oleObject" Target="../embeddings/oleObject123.bin"/><Relationship Id="rId1" Type="http://schemas.openxmlformats.org/officeDocument/2006/relationships/image" Target="../media/image24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6.png"/><Relationship Id="rId1" Type="http://schemas.openxmlformats.org/officeDocument/2006/relationships/image" Target="../media/image2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0.png"/><Relationship Id="rId1" Type="http://schemas.openxmlformats.org/officeDocument/2006/relationships/image" Target="../media/image2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2387" y="2688953"/>
            <a:ext cx="3995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第三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章双极晶体管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9"/>
    </mc:Choice>
    <mc:Fallback>
      <p:transition spd="slow" advTm="439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790" y="188314"/>
            <a:ext cx="5666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共发射极的工作曲线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8192" y="188314"/>
            <a:ext cx="3499593" cy="310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9101" y="3606706"/>
            <a:ext cx="3886691" cy="3251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7113948" y="273899"/>
            <a:ext cx="2698794" cy="3017046"/>
            <a:chOff x="849623" y="2424039"/>
            <a:chExt cx="2913859" cy="3727937"/>
          </a:xfrm>
        </p:grpSpPr>
        <p:grpSp>
          <p:nvGrpSpPr>
            <p:cNvPr id="7" name="组合 6"/>
            <p:cNvGrpSpPr/>
            <p:nvPr/>
          </p:nvGrpSpPr>
          <p:grpSpPr>
            <a:xfrm>
              <a:off x="1316092" y="2555784"/>
              <a:ext cx="2000921" cy="3255696"/>
              <a:chOff x="924447" y="2337028"/>
              <a:chExt cx="1147223" cy="23489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928661" y="4565119"/>
                <a:ext cx="1141421" cy="68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928662" y="2337028"/>
                <a:ext cx="14877" cy="2234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065937" y="2337028"/>
                <a:ext cx="4145" cy="22349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928661" y="4065053"/>
                <a:ext cx="1141421" cy="68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928662" y="3571876"/>
                <a:ext cx="1143008" cy="10001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24447" y="4079278"/>
                <a:ext cx="1147223" cy="4927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任意多边形 20"/>
              <p:cNvSpPr/>
              <p:nvPr/>
            </p:nvSpPr>
            <p:spPr>
              <a:xfrm>
                <a:off x="924448" y="4272224"/>
                <a:ext cx="1105319" cy="299776"/>
              </a:xfrm>
              <a:custGeom>
                <a:avLst/>
                <a:gdLst>
                  <a:gd name="connsiteX0" fmla="*/ 0 w 1105319"/>
                  <a:gd name="connsiteY0" fmla="*/ 8374 h 299776"/>
                  <a:gd name="connsiteX1" fmla="*/ 221064 w 1105319"/>
                  <a:gd name="connsiteY1" fmla="*/ 18422 h 299776"/>
                  <a:gd name="connsiteX2" fmla="*/ 502418 w 1105319"/>
                  <a:gd name="connsiteY2" fmla="*/ 118906 h 299776"/>
                  <a:gd name="connsiteX3" fmla="*/ 1105319 w 1105319"/>
                  <a:gd name="connsiteY3" fmla="*/ 299776 h 299776"/>
                  <a:gd name="connsiteX4" fmla="*/ 1105319 w 1105319"/>
                  <a:gd name="connsiteY4" fmla="*/ 299776 h 29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319" h="299776">
                    <a:moveTo>
                      <a:pt x="0" y="8374"/>
                    </a:moveTo>
                    <a:cubicBezTo>
                      <a:pt x="68664" y="4187"/>
                      <a:pt x="137328" y="0"/>
                      <a:pt x="221064" y="18422"/>
                    </a:cubicBezTo>
                    <a:cubicBezTo>
                      <a:pt x="304800" y="36844"/>
                      <a:pt x="355042" y="72014"/>
                      <a:pt x="502418" y="118906"/>
                    </a:cubicBezTo>
                    <a:cubicBezTo>
                      <a:pt x="649794" y="165798"/>
                      <a:pt x="1105319" y="299776"/>
                      <a:pt x="1105319" y="299776"/>
                    </a:cubicBezTo>
                    <a:lnTo>
                      <a:pt x="1105319" y="299776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/>
              <p:cNvCxnSpPr/>
              <p:nvPr/>
            </p:nvCxnSpPr>
            <p:spPr>
              <a:xfrm flipH="1">
                <a:off x="1000100" y="3390554"/>
                <a:ext cx="285752" cy="1813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H="1">
                <a:off x="1400410" y="3925719"/>
                <a:ext cx="97648" cy="342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 flipH="1" flipV="1">
                <a:off x="1357290" y="4429132"/>
                <a:ext cx="43121" cy="2567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1821835" y="3646692"/>
                  <a:ext cx="15616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𝐶𝐸𝑂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835" y="3646692"/>
                  <a:ext cx="1561646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1800033" y="4287444"/>
                  <a:ext cx="15431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𝐶𝐵𝑆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33" y="4287444"/>
                  <a:ext cx="1543179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1886143" y="5782644"/>
                  <a:ext cx="14152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𝐶𝐵𝑂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143" y="5782644"/>
                  <a:ext cx="1415259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909163" y="2424039"/>
                  <a:ext cx="4984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63" y="2424039"/>
                  <a:ext cx="498470" cy="36933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849623" y="4710822"/>
                  <a:ext cx="5869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623" y="4710822"/>
                  <a:ext cx="586956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/>
                <p:cNvSpPr/>
                <p:nvPr/>
              </p:nvSpPr>
              <p:spPr>
                <a:xfrm>
                  <a:off x="3209099" y="5709007"/>
                  <a:ext cx="5543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099" y="5709007"/>
                  <a:ext cx="554383" cy="36933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1245848" y="5753555"/>
                  <a:ext cx="1811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848" y="5753555"/>
                  <a:ext cx="181140" cy="276999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/>
          <p:cNvGrpSpPr/>
          <p:nvPr/>
        </p:nvGrpSpPr>
        <p:grpSpPr>
          <a:xfrm>
            <a:off x="6412638" y="4216403"/>
            <a:ext cx="4369093" cy="2245537"/>
            <a:chOff x="2914830" y="792653"/>
            <a:chExt cx="4999424" cy="3411347"/>
          </a:xfrm>
        </p:grpSpPr>
        <p:grpSp>
          <p:nvGrpSpPr>
            <p:cNvPr id="47" name="组合 46"/>
            <p:cNvGrpSpPr/>
            <p:nvPr/>
          </p:nvGrpSpPr>
          <p:grpSpPr>
            <a:xfrm>
              <a:off x="3339240" y="792653"/>
              <a:ext cx="4474198" cy="2973277"/>
              <a:chOff x="6156176" y="366426"/>
              <a:chExt cx="2844948" cy="2448272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6181117" y="366426"/>
                <a:ext cx="2820007" cy="2448272"/>
                <a:chOff x="6372200" y="332656"/>
                <a:chExt cx="2820007" cy="2448272"/>
              </a:xfrm>
            </p:grpSpPr>
            <p:cxnSp>
              <p:nvCxnSpPr>
                <p:cNvPr id="59" name="直接连接符 58"/>
                <p:cNvCxnSpPr/>
                <p:nvPr/>
              </p:nvCxnSpPr>
              <p:spPr>
                <a:xfrm>
                  <a:off x="6372200" y="2764065"/>
                  <a:ext cx="2820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/>
                <p:cNvCxnSpPr/>
                <p:nvPr/>
              </p:nvCxnSpPr>
              <p:spPr>
                <a:xfrm flipV="1">
                  <a:off x="6372200" y="332656"/>
                  <a:ext cx="0" cy="244827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任意多边形 60"/>
                <p:cNvSpPr/>
                <p:nvPr/>
              </p:nvSpPr>
              <p:spPr>
                <a:xfrm>
                  <a:off x="6373504" y="2563758"/>
                  <a:ext cx="2540254" cy="193090"/>
                </a:xfrm>
                <a:custGeom>
                  <a:avLst/>
                  <a:gdLst>
                    <a:gd name="connsiteX0" fmla="*/ 0 w 2540254"/>
                    <a:gd name="connsiteY0" fmla="*/ 193090 h 193090"/>
                    <a:gd name="connsiteX1" fmla="*/ 518615 w 2540254"/>
                    <a:gd name="connsiteY1" fmla="*/ 29317 h 193090"/>
                    <a:gd name="connsiteX2" fmla="*/ 2483893 w 2540254"/>
                    <a:gd name="connsiteY2" fmla="*/ 2021 h 193090"/>
                    <a:gd name="connsiteX3" fmla="*/ 2047165 w 2540254"/>
                    <a:gd name="connsiteY3" fmla="*/ 2021 h 193090"/>
                    <a:gd name="connsiteX4" fmla="*/ 2047165 w 2540254"/>
                    <a:gd name="connsiteY4" fmla="*/ 2021 h 193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0254" h="193090">
                      <a:moveTo>
                        <a:pt x="0" y="193090"/>
                      </a:moveTo>
                      <a:cubicBezTo>
                        <a:pt x="52316" y="127126"/>
                        <a:pt x="104633" y="61162"/>
                        <a:pt x="518615" y="29317"/>
                      </a:cubicBezTo>
                      <a:cubicBezTo>
                        <a:pt x="932597" y="-2528"/>
                        <a:pt x="2229135" y="6570"/>
                        <a:pt x="2483893" y="2021"/>
                      </a:cubicBezTo>
                      <a:cubicBezTo>
                        <a:pt x="2738651" y="-2528"/>
                        <a:pt x="2047165" y="2021"/>
                        <a:pt x="2047165" y="2021"/>
                      </a:cubicBezTo>
                      <a:lnTo>
                        <a:pt x="2047165" y="2021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任意多边形 61"/>
                <p:cNvSpPr/>
                <p:nvPr/>
              </p:nvSpPr>
              <p:spPr>
                <a:xfrm>
                  <a:off x="8892480" y="458888"/>
                  <a:ext cx="191083" cy="2106891"/>
                </a:xfrm>
                <a:custGeom>
                  <a:avLst/>
                  <a:gdLst>
                    <a:gd name="connsiteX0" fmla="*/ 0 w 191083"/>
                    <a:gd name="connsiteY0" fmla="*/ 2106891 h 2106891"/>
                    <a:gd name="connsiteX1" fmla="*/ 177421 w 191083"/>
                    <a:gd name="connsiteY1" fmla="*/ 1711106 h 2106891"/>
                    <a:gd name="connsiteX2" fmla="*/ 177421 w 191083"/>
                    <a:gd name="connsiteY2" fmla="*/ 264443 h 2106891"/>
                    <a:gd name="connsiteX3" fmla="*/ 163773 w 191083"/>
                    <a:gd name="connsiteY3" fmla="*/ 5136 h 2106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083" h="2106891">
                      <a:moveTo>
                        <a:pt x="0" y="2106891"/>
                      </a:moveTo>
                      <a:cubicBezTo>
                        <a:pt x="73925" y="2062536"/>
                        <a:pt x="147851" y="2018181"/>
                        <a:pt x="177421" y="1711106"/>
                      </a:cubicBezTo>
                      <a:cubicBezTo>
                        <a:pt x="206991" y="1404031"/>
                        <a:pt x="179696" y="548771"/>
                        <a:pt x="177421" y="264443"/>
                      </a:cubicBezTo>
                      <a:cubicBezTo>
                        <a:pt x="175146" y="-19885"/>
                        <a:pt x="169459" y="-7375"/>
                        <a:pt x="163773" y="5136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任意多边形 62"/>
                <p:cNvSpPr/>
                <p:nvPr/>
              </p:nvSpPr>
              <p:spPr>
                <a:xfrm>
                  <a:off x="6373504" y="1916832"/>
                  <a:ext cx="837851" cy="812720"/>
                </a:xfrm>
                <a:custGeom>
                  <a:avLst/>
                  <a:gdLst>
                    <a:gd name="connsiteX0" fmla="*/ 0 w 1323833"/>
                    <a:gd name="connsiteY0" fmla="*/ 1214651 h 1214651"/>
                    <a:gd name="connsiteX1" fmla="*/ 491320 w 1323833"/>
                    <a:gd name="connsiteY1" fmla="*/ 204717 h 1214651"/>
                    <a:gd name="connsiteX2" fmla="*/ 1323833 w 1323833"/>
                    <a:gd name="connsiteY2" fmla="*/ 0 h 1214651"/>
                    <a:gd name="connsiteX3" fmla="*/ 1323833 w 1323833"/>
                    <a:gd name="connsiteY3" fmla="*/ 0 h 121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3833" h="1214651">
                      <a:moveTo>
                        <a:pt x="0" y="1214651"/>
                      </a:moveTo>
                      <a:cubicBezTo>
                        <a:pt x="135340" y="810905"/>
                        <a:pt x="270681" y="407159"/>
                        <a:pt x="491320" y="204717"/>
                      </a:cubicBezTo>
                      <a:cubicBezTo>
                        <a:pt x="711959" y="2275"/>
                        <a:pt x="1323833" y="0"/>
                        <a:pt x="1323833" y="0"/>
                      </a:cubicBezTo>
                      <a:lnTo>
                        <a:pt x="1323833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任意多边形 63"/>
                <p:cNvSpPr/>
                <p:nvPr/>
              </p:nvSpPr>
              <p:spPr>
                <a:xfrm>
                  <a:off x="7283363" y="376012"/>
                  <a:ext cx="314043" cy="1542554"/>
                </a:xfrm>
                <a:custGeom>
                  <a:avLst/>
                  <a:gdLst>
                    <a:gd name="connsiteX0" fmla="*/ 0 w 314043"/>
                    <a:gd name="connsiteY0" fmla="*/ 1534675 h 1542554"/>
                    <a:gd name="connsiteX1" fmla="*/ 272955 w 314043"/>
                    <a:gd name="connsiteY1" fmla="*/ 1411845 h 1542554"/>
                    <a:gd name="connsiteX2" fmla="*/ 313898 w 314043"/>
                    <a:gd name="connsiteY2" fmla="*/ 633922 h 1542554"/>
                    <a:gd name="connsiteX3" fmla="*/ 286603 w 314043"/>
                    <a:gd name="connsiteY3" fmla="*/ 74364 h 1542554"/>
                    <a:gd name="connsiteX4" fmla="*/ 286603 w 314043"/>
                    <a:gd name="connsiteY4" fmla="*/ 6125 h 1542554"/>
                    <a:gd name="connsiteX5" fmla="*/ 286603 w 314043"/>
                    <a:gd name="connsiteY5" fmla="*/ 6125 h 1542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4043" h="1542554">
                      <a:moveTo>
                        <a:pt x="0" y="1534675"/>
                      </a:moveTo>
                      <a:cubicBezTo>
                        <a:pt x="110319" y="1548322"/>
                        <a:pt x="220639" y="1561970"/>
                        <a:pt x="272955" y="1411845"/>
                      </a:cubicBezTo>
                      <a:cubicBezTo>
                        <a:pt x="325271" y="1261720"/>
                        <a:pt x="311623" y="856835"/>
                        <a:pt x="313898" y="633922"/>
                      </a:cubicBezTo>
                      <a:cubicBezTo>
                        <a:pt x="316173" y="411009"/>
                        <a:pt x="291152" y="178997"/>
                        <a:pt x="286603" y="74364"/>
                      </a:cubicBezTo>
                      <a:cubicBezTo>
                        <a:pt x="282054" y="-30269"/>
                        <a:pt x="286603" y="6125"/>
                        <a:pt x="286603" y="6125"/>
                      </a:cubicBezTo>
                      <a:lnTo>
                        <a:pt x="286603" y="6125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55" name="直接连接符 54"/>
              <p:cNvCxnSpPr/>
              <p:nvPr/>
            </p:nvCxnSpPr>
            <p:spPr>
              <a:xfrm>
                <a:off x="6181117" y="1952336"/>
                <a:ext cx="1190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6156176" y="2636912"/>
                <a:ext cx="1190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452548" y="2694073"/>
                <a:ext cx="0" cy="103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8820472" y="2677166"/>
                <a:ext cx="0" cy="103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矩形 47"/>
                <p:cNvSpPr/>
                <p:nvPr/>
              </p:nvSpPr>
              <p:spPr>
                <a:xfrm>
                  <a:off x="4961561" y="3834668"/>
                  <a:ext cx="8329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 ker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𝐶𝐸𝑂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561" y="3834668"/>
                  <a:ext cx="832920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矩形 48"/>
                <p:cNvSpPr/>
                <p:nvPr/>
              </p:nvSpPr>
              <p:spPr>
                <a:xfrm>
                  <a:off x="7074922" y="3749159"/>
                  <a:ext cx="8393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 ker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𝐶𝐵𝑂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922" y="3749159"/>
                  <a:ext cx="839332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文本框 49"/>
            <p:cNvSpPr txBox="1"/>
            <p:nvPr/>
          </p:nvSpPr>
          <p:spPr>
            <a:xfrm>
              <a:off x="6882999" y="12129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共基</a:t>
              </a:r>
              <a:endParaRPr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659852" y="124206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共射</a:t>
              </a:r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2920047" y="2516374"/>
                  <a:ext cx="4682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𝐶𝐸𝑂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0047" y="2516374"/>
                  <a:ext cx="468205" cy="276999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2914830" y="3342815"/>
                  <a:ext cx="474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𝐶𝐵𝑂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830" y="3342815"/>
                  <a:ext cx="474617" cy="276999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6"/>
    </mc:Choice>
    <mc:Fallback>
      <p:transition spd="slow" advTm="434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0"/>
            <a:ext cx="2328850" cy="85723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基区穿通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54" y="1315569"/>
            <a:ext cx="9002645" cy="429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9694300" y="224875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V</a:t>
            </a:r>
            <a:r>
              <a:rPr lang="en-US" altLang="zh-CN" sz="2400" baseline="-25000" dirty="0"/>
              <a:t>R1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9182888" y="3229946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V</a:t>
            </a:r>
            <a:r>
              <a:rPr lang="en-US" altLang="zh-CN" sz="2400" baseline="-25000" dirty="0"/>
              <a:t>R2</a:t>
            </a:r>
            <a:endParaRPr lang="zh-CN" altLang="en-US" sz="2400" baseline="-25000" dirty="0"/>
          </a:p>
        </p:txBody>
      </p:sp>
      <p:sp>
        <p:nvSpPr>
          <p:cNvPr id="4" name="墨迹 3"/>
          <p:cNvSpPr/>
          <p:nvPr/>
        </p:nvSpPr>
        <p:spPr bwMode="auto">
          <a:xfrm>
            <a:off x="4750920" y="1000440"/>
            <a:ext cx="5668560" cy="52938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95"/>
    </mc:Choice>
    <mc:Fallback>
      <p:transition spd="slow" advTm="2889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55" y="3996847"/>
            <a:ext cx="4984715" cy="244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460628" y="1063570"/>
            <a:ext cx="5040560" cy="2354279"/>
            <a:chOff x="395536" y="4053507"/>
            <a:chExt cx="4743450" cy="2142992"/>
          </a:xfrm>
        </p:grpSpPr>
        <p:pic>
          <p:nvPicPr>
            <p:cNvPr id="7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4329599"/>
              <a:ext cx="4743450" cy="186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899592" y="4053507"/>
            <a:ext cx="328612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28" name="公式" r:id="rId3" imgW="165100" imgH="228600" progId="Equation.3">
                    <p:embed/>
                  </p:oleObj>
                </mc:Choice>
                <mc:Fallback>
                  <p:oleObj name="公式" r:id="rId3" imgW="165100" imgH="228600" progId="Equation.3">
                    <p:embed/>
                    <p:pic>
                      <p:nvPicPr>
                        <p:cNvPr id="0" name="图片 100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592" y="4053507"/>
                          <a:ext cx="328612" cy="455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1100138" y="5022850"/>
            <a:ext cx="504825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29" name="公式" r:id="rId5" imgW="254000" imgH="241300" progId="Equation.3">
                    <p:embed/>
                  </p:oleObj>
                </mc:Choice>
                <mc:Fallback>
                  <p:oleObj name="公式" r:id="rId5" imgW="254000" imgH="241300" progId="Equation.3">
                    <p:embed/>
                    <p:pic>
                      <p:nvPicPr>
                        <p:cNvPr id="0" name="图片 100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138" y="5022850"/>
                          <a:ext cx="504825" cy="4810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2627784" y="4100115"/>
            <a:ext cx="479425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0" name="公式" r:id="rId7" imgW="241300" imgH="241300" progId="Equation.3">
                    <p:embed/>
                  </p:oleObj>
                </mc:Choice>
                <mc:Fallback>
                  <p:oleObj name="公式" r:id="rId7" imgW="241300" imgH="241300" progId="Equation.3">
                    <p:embed/>
                    <p:pic>
                      <p:nvPicPr>
                        <p:cNvPr id="0" name="图片 100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784" y="4100115"/>
                          <a:ext cx="479425" cy="4810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2417763" y="5157788"/>
            <a:ext cx="3778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1" name="公式" r:id="rId9" imgW="190500" imgH="228600" progId="Equation.3">
                    <p:embed/>
                  </p:oleObj>
                </mc:Choice>
                <mc:Fallback>
                  <p:oleObj name="公式" r:id="rId9" imgW="190500" imgH="228600" progId="Equation.3">
                    <p:embed/>
                    <p:pic>
                      <p:nvPicPr>
                        <p:cNvPr id="0" name="图片 1005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7763" y="5157788"/>
                          <a:ext cx="377825" cy="4556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3563888" y="5035242"/>
            <a:ext cx="758825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2" name="公式" r:id="rId11" imgW="381000" imgH="228600" progId="Equation.3">
                    <p:embed/>
                  </p:oleObj>
                </mc:Choice>
                <mc:Fallback>
                  <p:oleObj name="公式" r:id="rId11" imgW="381000" imgH="228600" progId="Equation.3">
                    <p:embed/>
                    <p:pic>
                      <p:nvPicPr>
                        <p:cNvPr id="0" name="图片 1005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3888" y="5035242"/>
                          <a:ext cx="758825" cy="455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4161303" y="4077072"/>
            <a:ext cx="328612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3" name="公式" r:id="rId13" imgW="165100" imgH="228600" progId="Equation.3">
                    <p:embed/>
                  </p:oleObj>
                </mc:Choice>
                <mc:Fallback>
                  <p:oleObj name="公式" r:id="rId13" imgW="165100" imgH="228600" progId="Equation.3">
                    <p:embed/>
                    <p:pic>
                      <p:nvPicPr>
                        <p:cNvPr id="0" name="图片 1005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1303" y="4077072"/>
                          <a:ext cx="328612" cy="455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 3"/>
          <p:cNvSpPr/>
          <p:nvPr/>
        </p:nvSpPr>
        <p:spPr>
          <a:xfrm>
            <a:off x="4890684" y="6458773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低频小信号交流等效电路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11462" y="3596642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高频小信号交流等效电路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3693" y="99496"/>
            <a:ext cx="114588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-Roman"/>
              </a:rPr>
              <a:t>Sketch the simplified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-Roman"/>
              </a:rPr>
              <a:t>small-signal circuit of the transistor biased in the forward-active mode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865040" y="937960"/>
            <a:ext cx="5777461" cy="2578084"/>
            <a:chOff x="1714480" y="785794"/>
            <a:chExt cx="5438775" cy="215265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714480" y="785794"/>
              <a:ext cx="5438775" cy="2152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5000628" y="1857364"/>
            <a:ext cx="342233" cy="406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4" name="公式" r:id="rId16" imgW="203200" imgH="241300" progId="Equation.3">
                    <p:embed/>
                  </p:oleObj>
                </mc:Choice>
                <mc:Fallback>
                  <p:oleObj name="公式" r:id="rId16" imgW="203200" imgH="241300" progId="Equation.3">
                    <p:embed/>
                    <p:pic>
                      <p:nvPicPr>
                        <p:cNvPr id="0" name="图片 1005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628" y="1857364"/>
                          <a:ext cx="342233" cy="4064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4"/>
    </mc:Choice>
    <mc:Fallback>
      <p:transition spd="slow" advTm="667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31939" y="150158"/>
            <a:ext cx="5438775" cy="2152650"/>
            <a:chOff x="1714480" y="785794"/>
            <a:chExt cx="5438775" cy="2152650"/>
          </a:xfrm>
        </p:grpSpPr>
        <p:pic>
          <p:nvPicPr>
            <p:cNvPr id="4915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714480" y="785794"/>
              <a:ext cx="5438775" cy="2152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5000628" y="1857364"/>
            <a:ext cx="342233" cy="406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83" name="公式" r:id="rId2" imgW="203200" imgH="241300" progId="Equation.3">
                    <p:embed/>
                  </p:oleObj>
                </mc:Choice>
                <mc:Fallback>
                  <p:oleObj name="公式" r:id="rId2" imgW="203200" imgH="241300" progId="Equation.3">
                    <p:embed/>
                    <p:pic>
                      <p:nvPicPr>
                        <p:cNvPr id="0" name="图片 1024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628" y="1857364"/>
                          <a:ext cx="342233" cy="4064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矩形 6"/>
          <p:cNvSpPr/>
          <p:nvPr/>
        </p:nvSpPr>
        <p:spPr>
          <a:xfrm>
            <a:off x="760937" y="2323158"/>
            <a:ext cx="599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输出端交流短路时双极晶体管的高频小信号交流等效电路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138225" y="4204369"/>
            <a:ext cx="4500264" cy="2508427"/>
            <a:chOff x="4614225" y="4204368"/>
            <a:chExt cx="4500264" cy="2508427"/>
          </a:xfrm>
        </p:grpSpPr>
        <p:pic>
          <p:nvPicPr>
            <p:cNvPr id="4916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20266" y="4470614"/>
              <a:ext cx="2268097" cy="1363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16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99887" y="5703664"/>
              <a:ext cx="3114602" cy="1009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左大括号 7"/>
            <p:cNvSpPr/>
            <p:nvPr/>
          </p:nvSpPr>
          <p:spPr>
            <a:xfrm>
              <a:off x="5580112" y="5047929"/>
              <a:ext cx="182191" cy="140540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环形箭头 9"/>
            <p:cNvSpPr/>
            <p:nvPr/>
          </p:nvSpPr>
          <p:spPr>
            <a:xfrm rot="15811245" flipH="1">
              <a:off x="4546002" y="4272591"/>
              <a:ext cx="1687119" cy="15506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686343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040216" y="110764"/>
            <a:ext cx="2417650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FF"/>
                </a:solidFill>
              </a:rPr>
              <a:t>f</a:t>
            </a:r>
            <a:r>
              <a:rPr lang="en-US" altLang="zh-CN" sz="2800" baseline="-25000" dirty="0">
                <a:solidFill>
                  <a:srgbClr val="0000FF"/>
                </a:solidFill>
                <a:sym typeface="Symbol" panose="05050102010706020507"/>
              </a:rPr>
              <a:t></a:t>
            </a:r>
            <a:r>
              <a:rPr lang="zh-CN" altLang="en-US" sz="2800" dirty="0">
                <a:solidFill>
                  <a:srgbClr val="0000FF"/>
                </a:solidFill>
                <a:sym typeface="Symbol" panose="05050102010706020507"/>
              </a:rPr>
              <a:t>：</a:t>
            </a:r>
            <a:r>
              <a:rPr lang="en-US" altLang="zh-CN" sz="2800" dirty="0">
                <a:solidFill>
                  <a:srgbClr val="0000FF"/>
                </a:solidFill>
                <a:sym typeface="Symbol" panose="05050102010706020507"/>
              </a:rPr>
              <a:t></a:t>
            </a:r>
            <a:r>
              <a:rPr lang="zh-CN" altLang="en-US" sz="2800" dirty="0">
                <a:solidFill>
                  <a:srgbClr val="0000FF"/>
                </a:solidFill>
                <a:sym typeface="Symbol" panose="05050102010706020507"/>
              </a:rPr>
              <a:t>截止频率</a:t>
            </a:r>
            <a:endParaRPr lang="en-US" altLang="zh-CN" sz="2800" dirty="0">
              <a:solidFill>
                <a:srgbClr val="0000FF"/>
              </a:solidFill>
              <a:sym typeface="Symbol" panose="05050102010706020507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Symbol" panose="05050102010706020507"/>
              </a:rPr>
              <a:t>f=</a:t>
            </a:r>
            <a:r>
              <a:rPr lang="en-US" altLang="zh-CN" sz="2800" dirty="0"/>
              <a:t> f</a:t>
            </a:r>
            <a:r>
              <a:rPr lang="en-US" altLang="zh-CN" sz="2800" baseline="-25000" dirty="0">
                <a:sym typeface="Symbol" panose="05050102010706020507"/>
              </a:rPr>
              <a:t></a:t>
            </a:r>
            <a:endParaRPr lang="en-US" altLang="zh-CN" sz="2800" baseline="-25000" dirty="0">
              <a:sym typeface="Symbol" panose="05050102010706020507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Symbol" panose="05050102010706020507"/>
              </a:rPr>
              <a:t>= </a:t>
            </a:r>
            <a:r>
              <a:rPr lang="en-US" altLang="zh-CN" sz="2800" baseline="-25000" dirty="0">
                <a:sym typeface="Symbol" panose="05050102010706020507"/>
              </a:rPr>
              <a:t>0</a:t>
            </a:r>
            <a:r>
              <a:rPr lang="en-US" altLang="zh-CN" sz="2800" dirty="0">
                <a:sym typeface="Symbol" panose="05050102010706020507"/>
              </a:rPr>
              <a:t>/2</a:t>
            </a:r>
            <a:endParaRPr lang="en-US" altLang="zh-CN" sz="2800" dirty="0">
              <a:sym typeface="Symbol" panose="05050102010706020507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 err="1">
                <a:solidFill>
                  <a:srgbClr val="0000FF"/>
                </a:solidFill>
              </a:rPr>
              <a:t>f</a:t>
            </a:r>
            <a:r>
              <a:rPr lang="en-US" altLang="zh-CN" sz="2800" baseline="-25000" dirty="0" err="1">
                <a:solidFill>
                  <a:srgbClr val="0000FF"/>
                </a:solidFill>
                <a:sym typeface="Symbol" panose="05050102010706020507"/>
              </a:rPr>
              <a:t>T</a:t>
            </a:r>
            <a:r>
              <a:rPr lang="zh-CN" altLang="en-US" sz="2800" dirty="0">
                <a:solidFill>
                  <a:srgbClr val="0000FF"/>
                </a:solidFill>
                <a:sym typeface="Symbol" panose="05050102010706020507"/>
              </a:rPr>
              <a:t>：特征频率</a:t>
            </a:r>
            <a:endParaRPr lang="en-US" altLang="zh-CN" sz="2800" dirty="0">
              <a:solidFill>
                <a:srgbClr val="0000FF"/>
              </a:solidFill>
              <a:sym typeface="Symbol" panose="05050102010706020507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Symbol" panose="05050102010706020507"/>
              </a:rPr>
              <a:t>f=</a:t>
            </a:r>
            <a:r>
              <a:rPr lang="en-US" altLang="zh-CN" sz="2800" dirty="0"/>
              <a:t> </a:t>
            </a:r>
            <a:r>
              <a:rPr lang="en-US" altLang="zh-CN" sz="2800" dirty="0" err="1"/>
              <a:t>f</a:t>
            </a:r>
            <a:r>
              <a:rPr lang="en-US" altLang="zh-CN" sz="2800" baseline="-25000" dirty="0" err="1"/>
              <a:t>T</a:t>
            </a:r>
            <a:r>
              <a:rPr lang="zh-CN" altLang="en-US" sz="2800" dirty="0"/>
              <a:t>＝</a:t>
            </a:r>
            <a:r>
              <a:rPr lang="en-US" altLang="zh-CN" sz="2800" dirty="0">
                <a:sym typeface="Symbol" panose="05050102010706020507"/>
              </a:rPr>
              <a:t> </a:t>
            </a:r>
            <a:r>
              <a:rPr lang="en-US" altLang="zh-CN" sz="2800" baseline="-25000" dirty="0">
                <a:sym typeface="Symbol" panose="05050102010706020507"/>
              </a:rPr>
              <a:t>0</a:t>
            </a:r>
            <a:r>
              <a:rPr lang="en-US" altLang="zh-CN" sz="2800" dirty="0"/>
              <a:t> f</a:t>
            </a:r>
            <a:r>
              <a:rPr lang="en-US" altLang="zh-CN" sz="2800" baseline="-25000" dirty="0">
                <a:sym typeface="Symbol" panose="05050102010706020507"/>
              </a:rPr>
              <a:t></a:t>
            </a:r>
            <a:endParaRPr lang="en-US" altLang="zh-CN" sz="2800" baseline="-25000" dirty="0">
              <a:sym typeface="Symbol" panose="05050102010706020507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Symbol" panose="05050102010706020507"/>
              </a:rPr>
              <a:t>= 1</a:t>
            </a:r>
            <a:endParaRPr lang="zh-CN" altLang="en-US" sz="2800" dirty="0"/>
          </a:p>
        </p:txBody>
      </p:sp>
      <p:pic>
        <p:nvPicPr>
          <p:cNvPr id="49167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85" y="3426420"/>
            <a:ext cx="5924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1966682" y="4470615"/>
            <a:ext cx="3687143" cy="2395603"/>
            <a:chOff x="442682" y="4153484"/>
            <a:chExt cx="3868592" cy="2712733"/>
          </a:xfrm>
        </p:grpSpPr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611560" y="5768896"/>
            <a:ext cx="1549158" cy="1097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84" name="公式" r:id="rId7" imgW="14630400" imgH="10363200" progId="Equation.3">
                    <p:embed/>
                  </p:oleObj>
                </mc:Choice>
                <mc:Fallback>
                  <p:oleObj name="公式" r:id="rId7" imgW="14630400" imgH="10363200" progId="Equation.3">
                    <p:embed/>
                    <p:pic>
                      <p:nvPicPr>
                        <p:cNvPr id="0" name="图片 1024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560" y="5768896"/>
                          <a:ext cx="1549158" cy="10973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右大括号 1"/>
            <p:cNvSpPr/>
            <p:nvPr/>
          </p:nvSpPr>
          <p:spPr>
            <a:xfrm>
              <a:off x="2627784" y="5152189"/>
              <a:ext cx="620609" cy="144516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环形箭头 11"/>
            <p:cNvSpPr/>
            <p:nvPr/>
          </p:nvSpPr>
          <p:spPr>
            <a:xfrm rot="6220216" flipH="1">
              <a:off x="2489519" y="4329135"/>
              <a:ext cx="1997405" cy="164610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9168" name="Picture 1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682" y="4694014"/>
              <a:ext cx="2009775" cy="100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8" name="Object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96438" y="2862398"/>
          <a:ext cx="5924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5" name="公式" r:id="rId10" imgW="60045600" imgH="5791200" progId="Equation.3">
                  <p:embed/>
                </p:oleObj>
              </mc:Choice>
              <mc:Fallback>
                <p:oleObj name="公式" r:id="rId10" imgW="60045600" imgH="5791200" progId="Equation.3">
                  <p:embed/>
                  <p:pic>
                    <p:nvPicPr>
                      <p:cNvPr id="0" name="图片 102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38" y="2862398"/>
                        <a:ext cx="59245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18"/>
    </mc:Choice>
    <mc:Fallback>
      <p:transition spd="slow" advTm="3261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随工作频率的变化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2771" name="Object 1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483809" y="1788193"/>
          <a:ext cx="1285884" cy="840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0" name="公式" r:id="rId1" imgW="14325600" imgH="9448800" progId="Equation.3">
                  <p:embed/>
                </p:oleObj>
              </mc:Choice>
              <mc:Fallback>
                <p:oleObj name="公式" r:id="rId1" imgW="14325600" imgH="9448800" progId="Equation.3">
                  <p:embed/>
                  <p:pic>
                    <p:nvPicPr>
                      <p:cNvPr id="0" name="图片 1147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809" y="1788193"/>
                        <a:ext cx="1285884" cy="8404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1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747778" y="4823372"/>
          <a:ext cx="2043831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1" name="公式" r:id="rId3" imgW="21945600" imgH="5486400" progId="Equation.3">
                  <p:embed/>
                </p:oleObj>
              </mc:Choice>
              <mc:Fallback>
                <p:oleObj name="公式" r:id="rId3" imgW="21945600" imgH="5486400" progId="Equation.3">
                  <p:embed/>
                  <p:pic>
                    <p:nvPicPr>
                      <p:cNvPr id="0" name="图片 1147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778" y="4823372"/>
                        <a:ext cx="2043831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FE245-B993-4DF9-85C7-B82A4C186DFB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38282" y="1071547"/>
            <a:ext cx="7310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表示共基极交流短路电流增益，即输出端交流短路时交流电流之比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817974" y="367040"/>
          <a:ext cx="1291596" cy="140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2" name="公式" r:id="rId5" imgW="419100" imgH="457200" progId="Equation.3">
                  <p:embed/>
                </p:oleObj>
              </mc:Choice>
              <mc:Fallback>
                <p:oleObj name="公式" r:id="rId5" imgW="419100" imgH="457200" progId="Equation.3">
                  <p:embed/>
                  <p:pic>
                    <p:nvPicPr>
                      <p:cNvPr id="0" name="图片 1147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7974" y="367040"/>
                        <a:ext cx="1291596" cy="1409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353155" y="4989372"/>
            <a:ext cx="41044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ym typeface="Symbol" panose="05050102010706020507"/>
              </a:rPr>
              <a:t>f=</a:t>
            </a:r>
            <a:r>
              <a:rPr lang="en-US" altLang="zh-CN" sz="2800" dirty="0"/>
              <a:t> f</a:t>
            </a:r>
            <a:r>
              <a:rPr lang="en-US" altLang="zh-CN" sz="2800" baseline="-25000" dirty="0">
                <a:sym typeface="Symbol" panose="05050102010706020507"/>
              </a:rPr>
              <a:t>       </a:t>
            </a:r>
            <a:r>
              <a:rPr lang="en-US" altLang="zh-CN" sz="2800" dirty="0">
                <a:sym typeface="Symbol" panose="05050102010706020507"/>
              </a:rPr>
              <a:t>= </a:t>
            </a:r>
            <a:r>
              <a:rPr lang="en-US" altLang="zh-CN" sz="2800" baseline="-25000" dirty="0">
                <a:sym typeface="Symbol" panose="05050102010706020507"/>
              </a:rPr>
              <a:t>0</a:t>
            </a:r>
            <a:r>
              <a:rPr lang="en-US" altLang="zh-CN" sz="2800" dirty="0">
                <a:sym typeface="Symbol" panose="05050102010706020507"/>
              </a:rPr>
              <a:t>/2</a:t>
            </a:r>
            <a:endParaRPr lang="en-US" altLang="zh-CN" sz="2800" dirty="0">
              <a:sym typeface="Symbol" panose="05050102010706020507"/>
            </a:endParaRPr>
          </a:p>
        </p:txBody>
      </p:sp>
      <p:graphicFrame>
        <p:nvGraphicFramePr>
          <p:cNvPr id="11" name="Object 1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4875214" y="1765301"/>
          <a:ext cx="12858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3" name="公式" r:id="rId7" imgW="14325600" imgH="10058400" progId="Equation.3">
                  <p:embed/>
                </p:oleObj>
              </mc:Choice>
              <mc:Fallback>
                <p:oleObj name="公式" r:id="rId7" imgW="14325600" imgH="10058400" progId="Equation.3">
                  <p:embed/>
                  <p:pic>
                    <p:nvPicPr>
                      <p:cNvPr id="0" name="图片 1147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214" y="1765301"/>
                        <a:ext cx="1285875" cy="893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>
          <a:xfrm>
            <a:off x="4151784" y="2138183"/>
            <a:ext cx="430082" cy="140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 rot="5400000">
            <a:off x="6816380" y="1968411"/>
            <a:ext cx="199792" cy="561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5807968" y="2836472"/>
            <a:ext cx="217004" cy="448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Object 1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454401" y="3397251"/>
          <a:ext cx="413067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4" name="公式" r:id="rId9" imgW="46024800" imgH="10668000" progId="Equation.3">
                  <p:embed/>
                </p:oleObj>
              </mc:Choice>
              <mc:Fallback>
                <p:oleObj name="公式" r:id="rId9" imgW="46024800" imgH="10668000" progId="Equation.3">
                  <p:embed/>
                  <p:pic>
                    <p:nvPicPr>
                      <p:cNvPr id="0" name="图片 1147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401" y="3397251"/>
                        <a:ext cx="4130675" cy="950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474386" y="1499642"/>
            <a:ext cx="2268097" cy="136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2598951" y="5430942"/>
            <a:ext cx="27943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0000FF"/>
                </a:solidFill>
              </a:rPr>
              <a:t>f</a:t>
            </a:r>
            <a:r>
              <a:rPr lang="en-US" altLang="zh-CN" sz="3200" baseline="-25000" dirty="0">
                <a:solidFill>
                  <a:srgbClr val="0000FF"/>
                </a:solidFill>
                <a:sym typeface="Symbol" panose="05050102010706020507"/>
              </a:rPr>
              <a:t></a:t>
            </a:r>
            <a:r>
              <a:rPr lang="zh-CN" altLang="en-US" sz="3200" dirty="0">
                <a:solidFill>
                  <a:srgbClr val="0000FF"/>
                </a:solidFill>
                <a:sym typeface="Symbol" panose="05050102010706020507"/>
              </a:rPr>
              <a:t>：</a:t>
            </a:r>
            <a:r>
              <a:rPr lang="en-US" altLang="zh-CN" sz="3200" dirty="0">
                <a:solidFill>
                  <a:srgbClr val="0000FF"/>
                </a:solidFill>
                <a:sym typeface="Symbol" panose="05050102010706020507"/>
              </a:rPr>
              <a:t></a:t>
            </a:r>
            <a:r>
              <a:rPr lang="zh-CN" altLang="en-US" sz="3200" dirty="0">
                <a:solidFill>
                  <a:srgbClr val="0000FF"/>
                </a:solidFill>
                <a:sym typeface="Symbol" panose="05050102010706020507"/>
              </a:rPr>
              <a:t>截止频率</a:t>
            </a:r>
            <a:endParaRPr lang="en-US" altLang="zh-CN" sz="3200" dirty="0">
              <a:sym typeface="Symbol" panose="0505010201070602050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6"/>
    </mc:Choice>
    <mc:Fallback>
      <p:transition spd="slow" advTm="2932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7577"/>
            <a:ext cx="11718701" cy="1935387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Describe qualitatively the four time-delay or </a:t>
            </a:r>
            <a:r>
              <a:rPr lang="en-US" altLang="zh-CN" sz="3600" dirty="0" smtClean="0"/>
              <a:t>time-constant components </a:t>
            </a:r>
            <a:r>
              <a:rPr lang="en-US" altLang="zh-CN" sz="3600" dirty="0"/>
              <a:t>in the </a:t>
            </a:r>
            <a:r>
              <a:rPr lang="en-US" altLang="zh-CN" sz="3600" dirty="0" smtClean="0"/>
              <a:t>frequency response </a:t>
            </a:r>
            <a:r>
              <a:rPr lang="en-US" altLang="zh-CN" sz="3600" dirty="0"/>
              <a:t>of the bipolar </a:t>
            </a:r>
            <a:r>
              <a:rPr lang="en-US" altLang="zh-CN" sz="3600" dirty="0" smtClean="0"/>
              <a:t>transistor </a:t>
            </a:r>
            <a:br>
              <a:rPr lang="en-US" altLang="zh-CN" sz="3600" dirty="0" smtClean="0"/>
            </a:br>
            <a:r>
              <a:rPr lang="en-US" altLang="zh-CN" sz="3600" dirty="0" smtClean="0"/>
              <a:t>or why the frequency </a:t>
            </a:r>
            <a:r>
              <a:rPr lang="en-US" altLang="zh-CN" sz="3600" dirty="0"/>
              <a:t>response of </a:t>
            </a:r>
            <a:r>
              <a:rPr lang="en-US" altLang="zh-CN" sz="3600" dirty="0" smtClean="0"/>
              <a:t>the bipolar transistors is transit-time-dependent?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036" y="2064175"/>
            <a:ext cx="5768775" cy="3555547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595682" y="1755015"/>
          <a:ext cx="5277307" cy="3581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0" name="公式" r:id="rId2" imgW="52120800" imgH="35356800" progId="Equation.3">
                  <p:embed/>
                </p:oleObj>
              </mc:Choice>
              <mc:Fallback>
                <p:oleObj name="公式" r:id="rId2" imgW="52120800" imgH="35356800" progId="Equation.3">
                  <p:embed/>
                  <p:pic>
                    <p:nvPicPr>
                      <p:cNvPr id="0" name="图片 1188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5682" y="1755015"/>
                        <a:ext cx="5277307" cy="35813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2397103" y="5747862"/>
          <a:ext cx="6695381" cy="10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1" name="公式" r:id="rId4" imgW="67665600" imgH="10972800" progId="Equation.3">
                  <p:embed/>
                </p:oleObj>
              </mc:Choice>
              <mc:Fallback>
                <p:oleObj name="公式" r:id="rId4" imgW="67665600" imgH="10972800" progId="Equation.3">
                  <p:embed/>
                  <p:pic>
                    <p:nvPicPr>
                      <p:cNvPr id="0" name="图片 1188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03" y="5747862"/>
                        <a:ext cx="6695381" cy="1085963"/>
                      </a:xfrm>
                      <a:prstGeom prst="rect">
                        <a:avLst/>
                      </a:prstGeom>
                      <a:solidFill>
                        <a:srgbClr val="CC99FF">
                          <a:alpha val="41176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墨迹 5"/>
          <p:cNvSpPr/>
          <p:nvPr/>
        </p:nvSpPr>
        <p:spPr bwMode="auto">
          <a:xfrm>
            <a:off x="2425680" y="6599880"/>
            <a:ext cx="6591600" cy="1393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21"/>
    </mc:Choice>
    <mc:Fallback>
      <p:transition spd="slow" advTm="2192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653123" y="1154630"/>
          <a:ext cx="7638454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8" name="位图图像" r:id="rId1" imgW="3905250" imgH="2171700" progId="PBrush">
                  <p:embed/>
                </p:oleObj>
              </mc:Choice>
              <mc:Fallback>
                <p:oleObj name="位图图像" r:id="rId1" imgW="3905250" imgH="2171700" progId="PBrush">
                  <p:embed/>
                  <p:pic>
                    <p:nvPicPr>
                      <p:cNvPr id="0" name="图片 1158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3123" y="1154630"/>
                        <a:ext cx="7638454" cy="4248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345476" y="1969730"/>
            <a:ext cx="3559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/>
              <a:t>3</a:t>
            </a:r>
            <a:endParaRPr lang="zh-CN" altLang="en-US" sz="20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756818" y="4562018"/>
            <a:ext cx="6955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/>
              <a:t>3</a:t>
            </a:r>
            <a:r>
              <a:rPr lang="en-US" altLang="zh-CN" sz="2000" dirty="0"/>
              <a:t>dB</a:t>
            </a:r>
            <a:endParaRPr lang="en-US" altLang="zh-CN" sz="2000" dirty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7348887" y="5786154"/>
          <a:ext cx="502530" cy="50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29" name="Equation" r:id="rId3" imgW="203200" imgH="203200" progId="Equation.3">
                  <p:embed/>
                </p:oleObj>
              </mc:Choice>
              <mc:Fallback>
                <p:oleObj name="Equation" r:id="rId3" imgW="203200" imgH="203200" progId="Equation.3">
                  <p:embed/>
                  <p:pic>
                    <p:nvPicPr>
                      <p:cNvPr id="0" name="图片 1158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8887" y="5786154"/>
                        <a:ext cx="502530" cy="502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4684591" y="5786154"/>
          <a:ext cx="536032" cy="603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0" name="Equation" r:id="rId5" imgW="203200" imgH="228600" progId="Equation.3">
                  <p:embed/>
                </p:oleObj>
              </mc:Choice>
              <mc:Fallback>
                <p:oleObj name="Equation" r:id="rId5" imgW="203200" imgH="228600" progId="Equation.3">
                  <p:embed/>
                  <p:pic>
                    <p:nvPicPr>
                      <p:cNvPr id="0" name="图片 1158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591" y="5786154"/>
                        <a:ext cx="536032" cy="6030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6772823" y="5786154"/>
          <a:ext cx="502530" cy="50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1" name="Equation" r:id="rId7" imgW="203200" imgH="203200" progId="Equation.3">
                  <p:embed/>
                </p:oleObj>
              </mc:Choice>
              <mc:Fallback>
                <p:oleObj name="Equation" r:id="rId7" imgW="203200" imgH="203200" progId="Equation.3">
                  <p:embed/>
                  <p:pic>
                    <p:nvPicPr>
                      <p:cNvPr id="0" name="图片 1158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823" y="5786154"/>
                        <a:ext cx="502530" cy="502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8789047" y="5930170"/>
          <a:ext cx="502530" cy="50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2" name="Equation" r:id="rId9" imgW="139700" imgH="139700" progId="Equation.3">
                  <p:embed/>
                </p:oleObj>
              </mc:Choice>
              <mc:Fallback>
                <p:oleObj name="Equation" r:id="rId9" imgW="139700" imgH="139700" progId="Equation.3">
                  <p:embed/>
                  <p:pic>
                    <p:nvPicPr>
                      <p:cNvPr id="0" name="图片 1158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9047" y="5930170"/>
                        <a:ext cx="502530" cy="502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2164311" y="1772817"/>
          <a:ext cx="546502" cy="626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3" name="Equation" r:id="rId11" imgW="177800" imgH="203200" progId="Equation.3">
                  <p:embed/>
                </p:oleObj>
              </mc:Choice>
              <mc:Fallback>
                <p:oleObj name="Equation" r:id="rId11" imgW="177800" imgH="203200" progId="Equation.3">
                  <p:embed/>
                  <p:pic>
                    <p:nvPicPr>
                      <p:cNvPr id="0" name="图片 1158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4311" y="1772817"/>
                        <a:ext cx="546502" cy="626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"/>
    </mc:Choice>
    <mc:Fallback>
      <p:transition spd="slow" advTm="75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850731" y="2781909"/>
          <a:ext cx="1673389" cy="72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8" name="公式" r:id="rId1" imgW="469900" imgH="203200" progId="Equation.KSEE3">
                  <p:embed/>
                </p:oleObj>
              </mc:Choice>
              <mc:Fallback>
                <p:oleObj name="公式" r:id="rId1" imgW="469900" imgH="203200" progId="Equation.KSEE3">
                  <p:embed/>
                  <p:pic>
                    <p:nvPicPr>
                      <p:cNvPr id="0" name="图片 1065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0731" y="2781909"/>
                        <a:ext cx="1673389" cy="7203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837948" y="1045188"/>
          <a:ext cx="3974450" cy="1303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9" name="公式" r:id="rId3" imgW="1384300" imgH="457200" progId="Equation.KSEE3">
                  <p:embed/>
                </p:oleObj>
              </mc:Choice>
              <mc:Fallback>
                <p:oleObj name="公式" r:id="rId3" imgW="1384300" imgH="457200" progId="Equation.KSEE3">
                  <p:embed/>
                  <p:pic>
                    <p:nvPicPr>
                      <p:cNvPr id="0" name="图片 1065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7948" y="1045188"/>
                        <a:ext cx="3974450" cy="13036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704716" y="3770027"/>
          <a:ext cx="3491678" cy="883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0" name="公式" r:id="rId5" imgW="825500" imgH="203200" progId="Equation.KSEE3">
                  <p:embed/>
                </p:oleObj>
              </mc:Choice>
              <mc:Fallback>
                <p:oleObj name="公式" r:id="rId5" imgW="825500" imgH="203200" progId="Equation.KSEE3">
                  <p:embed/>
                  <p:pic>
                    <p:nvPicPr>
                      <p:cNvPr id="0" name="图片 1065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716" y="3770027"/>
                        <a:ext cx="3491678" cy="8831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/>
        </p:nvSpPr>
        <p:spPr>
          <a:xfrm>
            <a:off x="1554517" y="1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增益带宽乘积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1775521" y="4893268"/>
            <a:ext cx="748997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当工作频率远大于</a:t>
            </a:r>
            <a:r>
              <a:rPr lang="zh-CN" altLang="en-US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截止频率时，则工作频率与此频率下放大倍数的乘积等于特征频率，因此特征频率又称为增益带宽乘积。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1952120" y="5245169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3359696" y="5941905"/>
          <a:ext cx="291970" cy="437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1" name="公式" r:id="rId7" imgW="165100" imgH="203200" progId="Equation.KSEE3">
                  <p:embed/>
                </p:oleObj>
              </mc:Choice>
              <mc:Fallback>
                <p:oleObj name="公式" r:id="rId7" imgW="165100" imgH="203200" progId="Equation.KSEE3">
                  <p:embed/>
                  <p:pic>
                    <p:nvPicPr>
                      <p:cNvPr id="0" name="图片 1066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696" y="5941905"/>
                        <a:ext cx="291970" cy="4379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7"/>
          <p:cNvSpPr>
            <a:spLocks noChangeArrowheads="1"/>
          </p:cNvSpPr>
          <p:nvPr/>
        </p:nvSpPr>
        <p:spPr bwMode="auto">
          <a:xfrm>
            <a:off x="1905573" y="5926068"/>
            <a:ext cx="22621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工作频率大于    时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auto">
          <a:xfrm>
            <a:off x="4204462" y="5923497"/>
            <a:ext cx="5415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频率每升高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倍，其放大倍数就是原值的二分之一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"/>
    </mc:Choice>
    <mc:Fallback>
      <p:transition spd="slow" advTm="69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407" y="2128551"/>
            <a:ext cx="3935069" cy="2173639"/>
          </a:xfrm>
          <a:noFill/>
        </p:spPr>
      </p:pic>
      <p:pic>
        <p:nvPicPr>
          <p:cNvPr id="1331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2061" y="1644808"/>
            <a:ext cx="3713690" cy="2789047"/>
          </a:xfrm>
          <a:noFill/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91402" y="163929"/>
            <a:ext cx="1104882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/>
              <a:t>Describe the response of a bipolar transistor when it is switching between </a:t>
            </a:r>
            <a:r>
              <a:rPr lang="en-US" altLang="zh-CN" sz="3200" dirty="0" smtClean="0"/>
              <a:t>saturation and </a:t>
            </a:r>
            <a:r>
              <a:rPr lang="en-US" altLang="zh-CN" sz="3200" dirty="0"/>
              <a:t>cutoff. </a:t>
            </a:r>
            <a:r>
              <a:rPr lang="en-US" altLang="zh-CN" sz="3200" dirty="0" smtClean="0"/>
              <a:t>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开关</a:t>
            </a:r>
            <a:r>
              <a:rPr lang="zh-CN" altLang="en-US" sz="3200" b="1" dirty="0">
                <a:solidFill>
                  <a:srgbClr val="FF0000"/>
                </a:solidFill>
              </a:rPr>
              <a:t>过程中的少子分布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319" name="Picture 7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02" y="4591595"/>
            <a:ext cx="3950074" cy="2073499"/>
          </a:xfr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192D8A-02A5-4258-9C4E-11F3D0914CC9}" type="slidenum">
              <a:rPr lang="zh-CN" altLang="zh-CN" smtClean="0"/>
            </a:fld>
            <a:endParaRPr lang="zh-CN" altLang="zh-CN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32061" y="4599690"/>
            <a:ext cx="3417990" cy="2101148"/>
          </a:xfrm>
          <a:prstGeom prst="rect">
            <a:avLst/>
          </a:prstGeom>
          <a:noFill/>
        </p:spPr>
      </p:pic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136336" y="1377875"/>
          <a:ext cx="3427945" cy="127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8" name="公式" r:id="rId5" imgW="45110400" imgH="16764000" progId="Equation.3">
                  <p:embed/>
                </p:oleObj>
              </mc:Choice>
              <mc:Fallback>
                <p:oleObj name="公式" r:id="rId5" imgW="45110400" imgH="16764000" progId="Equation.3">
                  <p:embed/>
                  <p:pic>
                    <p:nvPicPr>
                      <p:cNvPr id="0" name="图片 1096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6336" y="1377875"/>
                        <a:ext cx="3427945" cy="1274878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8156833" y="2789482"/>
          <a:ext cx="3150817" cy="151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9" name="Equation" r:id="rId7" imgW="1346200" imgH="990600" progId="Equation.3">
                  <p:embed/>
                </p:oleObj>
              </mc:Choice>
              <mc:Fallback>
                <p:oleObj name="Equation" r:id="rId7" imgW="1346200" imgH="990600" progId="Equation.3">
                  <p:embed/>
                  <p:pic>
                    <p:nvPicPr>
                      <p:cNvPr id="0" name="图片 1096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6833" y="2789482"/>
                        <a:ext cx="3150817" cy="151270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34" y="4575647"/>
            <a:ext cx="3627335" cy="212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墨迹 2"/>
          <p:cNvSpPr/>
          <p:nvPr/>
        </p:nvSpPr>
        <p:spPr bwMode="auto">
          <a:xfrm>
            <a:off x="5787360" y="3317040"/>
            <a:ext cx="4062960" cy="3025800"/>
          </a:xfrm>
          <a:prstGeom prst="rect">
            <a:avLst/>
          </a:prstGeom>
        </p:spPr>
      </p:sp>
    </p:spTree>
  </p:cSld>
  <p:clrMapOvr>
    <a:masterClrMapping/>
  </p:clrMapOvr>
  <p:transition advTm="8170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8F9123-385A-4181-9D1E-4A51125203BF}" type="slidenum">
              <a:rPr lang="zh-CN" altLang="en-US"/>
            </a:fld>
            <a:endParaRPr lang="en-US" altLang="zh-CN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428489" y="3506891"/>
            <a:ext cx="525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 </a:t>
            </a:r>
            <a:r>
              <a:rPr lang="en-US" altLang="zh-CN" sz="2800" dirty="0" err="1"/>
              <a:t>Schotty</a:t>
            </a:r>
            <a:r>
              <a:rPr lang="zh-CN" altLang="en-US" sz="2800" dirty="0"/>
              <a:t>钳位二极管及其电路符号</a:t>
            </a:r>
            <a:endParaRPr lang="zh-CN" altLang="en-US" sz="2800" dirty="0"/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1587500" y="4654698"/>
            <a:ext cx="3570208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钳位二极管的作用</a:t>
            </a:r>
            <a:r>
              <a:rPr lang="zh-CN" altLang="en-US" dirty="0" smtClean="0"/>
              <a:t>：分流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降低</a:t>
            </a:r>
            <a:r>
              <a:rPr lang="en-US" altLang="zh-CN" dirty="0"/>
              <a:t>V</a:t>
            </a:r>
            <a:r>
              <a:rPr lang="en-US" altLang="zh-CN" baseline="-25000" dirty="0"/>
              <a:t>BC</a:t>
            </a:r>
            <a:r>
              <a:rPr lang="en-US" altLang="zh-CN" dirty="0" smtClean="0"/>
              <a:t>: </a:t>
            </a:r>
            <a:r>
              <a:rPr lang="zh-CN" altLang="en-US" dirty="0" smtClean="0"/>
              <a:t>从</a:t>
            </a:r>
            <a:r>
              <a:rPr lang="zh-CN" altLang="en-US" dirty="0"/>
              <a:t>0.6-0.3</a:t>
            </a:r>
            <a:r>
              <a:rPr lang="en-US" altLang="zh-CN" dirty="0"/>
              <a:t>V</a:t>
            </a:r>
            <a:endParaRPr lang="en-US" altLang="zh-CN" dirty="0"/>
          </a:p>
        </p:txBody>
      </p:sp>
      <p:sp>
        <p:nvSpPr>
          <p:cNvPr id="2" name="AutoShape 15" descr="“schottky-clamped transistor”的图片搜索结果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17" descr="“schottky-clamped transistor”的图片搜索结果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307" name="Picture 19" descr="http://t2.gfsstp.com/images?q=tbn:ANd9GcQP9NFLmOn9TtRXfUpm81aUBBYKYuiydFuFsP_GpqPgnsoDc5aFzw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55" y="137305"/>
            <a:ext cx="5112568" cy="32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15875"/>
            <a:ext cx="553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钳位二极管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228579" y="1866793"/>
            <a:ext cx="5667511" cy="323165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提高开关速度的方法：</a:t>
            </a:r>
            <a:endParaRPr lang="en-US" altLang="zh-CN" sz="24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减小</a:t>
            </a: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发射结和集电结势垒电容</a:t>
            </a:r>
            <a:endParaRPr lang="zh-CN" altLang="en-US" sz="24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增大</a:t>
            </a: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基极抽取</a:t>
            </a: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电流</a:t>
            </a:r>
            <a:endParaRPr lang="en-US" altLang="zh-CN" sz="24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减小</a:t>
            </a: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基极驱动电流</a:t>
            </a:r>
            <a:endParaRPr lang="zh-CN" altLang="en-US" sz="24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缩短</a:t>
            </a: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基区电子寿命和集电区空穴</a:t>
            </a: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寿命</a:t>
            </a:r>
            <a:endParaRPr lang="en-US" altLang="zh-CN" sz="2400" b="1" dirty="0" smtClean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marL="514350" indent="-514350">
              <a:spcBef>
                <a:spcPct val="50000"/>
              </a:spcBef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00CC"/>
                </a:solidFill>
                <a:latin typeface="宋体" panose="02010600030101010101" pitchFamily="2" charset="-122"/>
              </a:rPr>
              <a:t>减小面积</a:t>
            </a:r>
            <a:endParaRPr lang="zh-CN" altLang="en-US" sz="24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86"/>
    </mc:Choice>
    <mc:Fallback>
      <p:transition spd="slow" advTm="4328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91190" y="1170298"/>
            <a:ext cx="866369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4065" y="281544"/>
            <a:ext cx="11937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Times-Roman"/>
              </a:rPr>
              <a:t>Define the various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-Roman"/>
              </a:rPr>
              <a:t>diffusion and other </a:t>
            </a:r>
            <a:r>
              <a:rPr lang="en-US" altLang="zh-CN" sz="2400" b="1" dirty="0">
                <a:solidFill>
                  <a:srgbClr val="000000"/>
                </a:solidFill>
                <a:latin typeface="Times-Roman"/>
              </a:rPr>
              <a:t>current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-Roman"/>
              </a:rPr>
              <a:t>components in the transistor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17"/>
    </mc:Choice>
    <mc:Fallback>
      <p:transition spd="slow" advTm="9371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941" y="334685"/>
            <a:ext cx="1162962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What is meant by base width modulation? What is another term used for this effect? </a:t>
            </a:r>
            <a:br>
              <a:rPr lang="en-US" altLang="zh-CN" dirty="0"/>
            </a:b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基区宽度调制效应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——Early effect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http://baike.satipm.com/uploads/metal/DD011T02180010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25020" y="2144139"/>
            <a:ext cx="5007038" cy="2787762"/>
          </a:xfrm>
          <a:prstGeom prst="rect">
            <a:avLst/>
          </a:prstGeom>
          <a:noFill/>
        </p:spPr>
      </p:pic>
      <p:grpSp>
        <p:nvGrpSpPr>
          <p:cNvPr id="6" name="组合 5"/>
          <p:cNvGrpSpPr/>
          <p:nvPr/>
        </p:nvGrpSpPr>
        <p:grpSpPr>
          <a:xfrm>
            <a:off x="1214867" y="2039618"/>
            <a:ext cx="3859411" cy="3090625"/>
            <a:chOff x="4813469" y="1244786"/>
            <a:chExt cx="2777345" cy="2314418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4817010" y="1244786"/>
            <a:ext cx="2773804" cy="2194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04" name="BMP 图像" r:id="rId2" imgW="2581275" imgH="2047875" progId="Paint.Picture">
                    <p:embed/>
                  </p:oleObj>
                </mc:Choice>
                <mc:Fallback>
                  <p:oleObj name="BMP 图像" r:id="rId2" imgW="2581275" imgH="2047875" progId="Paint.Picture">
                    <p:embed/>
                    <p:pic>
                      <p:nvPicPr>
                        <p:cNvPr id="0" name="图片 1178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7010" y="1244786"/>
                          <a:ext cx="2773804" cy="2194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813469" y="1504349"/>
                  <a:ext cx="623953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469" y="1504349"/>
                  <a:ext cx="623953" cy="29841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065962" y="3140968"/>
                  <a:ext cx="399084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962" y="3140968"/>
                  <a:ext cx="399084" cy="29841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057834" y="1802764"/>
                  <a:ext cx="623953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834" y="1802764"/>
                  <a:ext cx="623953" cy="29841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6750107" y="3189872"/>
                  <a:ext cx="4866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107" y="3189872"/>
                  <a:ext cx="486607" cy="36933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对象 1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818789" y="5497959"/>
          <a:ext cx="5583622" cy="1223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05" name="公式" r:id="rId8" imgW="2463800" imgH="584200" progId="Equation.3">
                  <p:embed/>
                </p:oleObj>
              </mc:Choice>
              <mc:Fallback>
                <p:oleObj name="公式" r:id="rId8" imgW="2463800" imgH="584200" progId="Equation.3">
                  <p:embed/>
                  <p:pic>
                    <p:nvPicPr>
                      <p:cNvPr id="0" name="图片 117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789" y="5497959"/>
                        <a:ext cx="5583622" cy="12235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002444" y="5497959"/>
          <a:ext cx="3071834" cy="77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06" name="公式" r:id="rId10" imgW="838200" imgH="241300" progId="Equation.3">
                  <p:embed/>
                </p:oleObj>
              </mc:Choice>
              <mc:Fallback>
                <p:oleObj name="公式" r:id="rId10" imgW="838200" imgH="241300" progId="Equation.3">
                  <p:embed/>
                  <p:pic>
                    <p:nvPicPr>
                      <p:cNvPr id="0" name="图片 117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444" y="5497959"/>
                        <a:ext cx="3071834" cy="7747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墨迹 3"/>
          <p:cNvSpPr/>
          <p:nvPr/>
        </p:nvSpPr>
        <p:spPr bwMode="auto">
          <a:xfrm>
            <a:off x="407520" y="1842840"/>
            <a:ext cx="8168040" cy="1346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23"/>
    </mc:Choice>
    <mc:Fallback>
      <p:transition spd="slow" advTm="2092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缓变基区晶体管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" y="2159272"/>
            <a:ext cx="5133656" cy="31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711156" y="488116"/>
          <a:ext cx="379888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4" name="公式" r:id="rId2" imgW="35966400" imgH="10058400" progId="Equation.3">
                  <p:embed/>
                </p:oleObj>
              </mc:Choice>
              <mc:Fallback>
                <p:oleObj name="公式" r:id="rId2" imgW="35966400" imgH="10058400" progId="Equation.3">
                  <p:embed/>
                  <p:pic>
                    <p:nvPicPr>
                      <p:cNvPr id="0" name="图片 85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11156" y="488116"/>
                        <a:ext cx="3798887" cy="106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628516" y="2050803"/>
          <a:ext cx="4407512" cy="131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5" name="公式" r:id="rId4" imgW="37795200" imgH="11277600" progId="Equation.3">
                  <p:embed/>
                </p:oleObj>
              </mc:Choice>
              <mc:Fallback>
                <p:oleObj name="公式" r:id="rId4" imgW="37795200" imgH="11277600" progId="Equation.3">
                  <p:embed/>
                  <p:pic>
                    <p:nvPicPr>
                      <p:cNvPr id="0" name="图片 850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28516" y="2050803"/>
                        <a:ext cx="4407512" cy="131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6917218" y="3942707"/>
          <a:ext cx="3916346" cy="1476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6" name="公式" r:id="rId6" imgW="1511300" imgH="571500" progId="Equation.3">
                  <p:embed/>
                </p:oleObj>
              </mc:Choice>
              <mc:Fallback>
                <p:oleObj name="公式" r:id="rId6" imgW="1511300" imgH="571500" progId="Equation.3">
                  <p:embed/>
                  <p:pic>
                    <p:nvPicPr>
                      <p:cNvPr id="0" name="图片 85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7218" y="3942707"/>
                        <a:ext cx="3916346" cy="14767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4"/>
          <p:cNvSpPr txBox="1"/>
          <p:nvPr/>
        </p:nvSpPr>
        <p:spPr>
          <a:xfrm>
            <a:off x="7058731" y="6015692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8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  <a:r>
              <a:rPr lang="zh-CN" altLang="en-US" sz="2800" dirty="0" smtClean="0"/>
              <a:t>称为</a:t>
            </a:r>
            <a:r>
              <a:rPr lang="en-US" altLang="zh-CN" sz="2800" dirty="0" err="1" smtClean="0"/>
              <a:t>Gummel</a:t>
            </a:r>
            <a:r>
              <a:rPr lang="zh-CN" altLang="en-US" sz="2800" dirty="0" smtClean="0"/>
              <a:t>数</a:t>
            </a:r>
            <a:endParaRPr lang="zh-CN" altLang="en-US" sz="2800" dirty="0"/>
          </a:p>
        </p:txBody>
      </p:sp>
      <p:sp>
        <p:nvSpPr>
          <p:cNvPr id="4" name="墨迹 3"/>
          <p:cNvSpPr/>
          <p:nvPr/>
        </p:nvSpPr>
        <p:spPr bwMode="auto">
          <a:xfrm>
            <a:off x="6773040" y="3805920"/>
            <a:ext cx="4690440" cy="19396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7"/>
    </mc:Choice>
    <mc:Fallback>
      <p:transition spd="slow" advTm="3289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453" y="176041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Explain emitter current </a:t>
            </a:r>
            <a:r>
              <a:rPr lang="en-US" altLang="zh-CN" dirty="0" smtClean="0"/>
              <a:t>crowding</a:t>
            </a:r>
            <a:br>
              <a:rPr lang="en-US" altLang="zh-CN" dirty="0"/>
            </a:b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基区扩展电阻及发射极电流集边效应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0" name="对象 19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681273" y="5365528"/>
          <a:ext cx="6483350" cy="50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8" name="公式" r:id="rId1" imgW="2349500" imgH="228600" progId="Equation.3">
                  <p:embed/>
                </p:oleObj>
              </mc:Choice>
              <mc:Fallback>
                <p:oleObj name="公式" r:id="rId1" imgW="2349500" imgH="228600" progId="Equation.3">
                  <p:embed/>
                  <p:pic>
                    <p:nvPicPr>
                      <p:cNvPr id="0" name="图片 86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73" y="5365528"/>
                        <a:ext cx="6483350" cy="5035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613977" y="14829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r>
              <a:rPr lang="en-US" altLang="zh-CN" dirty="0"/>
              <a:t>+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270110" y="1840771"/>
            <a:ext cx="7305675" cy="2836064"/>
            <a:chOff x="2270110" y="718126"/>
            <a:chExt cx="7305675" cy="2836064"/>
          </a:xfrm>
        </p:grpSpPr>
        <p:grpSp>
          <p:nvGrpSpPr>
            <p:cNvPr id="5" name="组合 4"/>
            <p:cNvGrpSpPr/>
            <p:nvPr/>
          </p:nvGrpSpPr>
          <p:grpSpPr>
            <a:xfrm>
              <a:off x="2270110" y="718126"/>
              <a:ext cx="7305675" cy="2836064"/>
              <a:chOff x="919163" y="1807374"/>
              <a:chExt cx="7305675" cy="2836064"/>
            </a:xfrm>
          </p:grpSpPr>
          <p:pic>
            <p:nvPicPr>
              <p:cNvPr id="85011" name="Picture 1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163" y="2214563"/>
                <a:ext cx="7305675" cy="242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2" name="直接箭头连接符 31"/>
              <p:cNvCxnSpPr/>
              <p:nvPr/>
            </p:nvCxnSpPr>
            <p:spPr>
              <a:xfrm>
                <a:off x="5461357" y="2708920"/>
                <a:ext cx="360040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 flipH="1">
                <a:off x="4125537" y="2690045"/>
                <a:ext cx="546822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4572000" y="2060848"/>
                <a:ext cx="6197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	</a:t>
                </a:r>
                <a:r>
                  <a:rPr lang="en-US" altLang="zh-CN" sz="2400" dirty="0"/>
                  <a:t>V</a:t>
                </a:r>
                <a:r>
                  <a:rPr lang="en-US" altLang="zh-CN" sz="2400" baseline="-25000" dirty="0"/>
                  <a:t>BE</a:t>
                </a:r>
                <a:endParaRPr lang="zh-CN" altLang="en-US" sz="2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652120" y="182215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/>
                </a:lvl1pPr>
              </a:lstStyle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23244" y="1807374"/>
                <a:ext cx="27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400"/>
                </a:lvl1pPr>
              </a:lstStyle>
              <a:p>
                <a:r>
                  <a:rPr lang="en-US" altLang="zh-CN" dirty="0"/>
                  <a:t>-</a:t>
                </a:r>
                <a:endParaRPr lang="zh-CN" altLang="en-US" dirty="0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791744" y="932769"/>
              <a:ext cx="1671422" cy="738664"/>
              <a:chOff x="3791744" y="932769"/>
              <a:chExt cx="1671422" cy="738664"/>
            </a:xfrm>
          </p:grpSpPr>
          <p:cxnSp>
            <p:nvCxnSpPr>
              <p:cNvPr id="39" name="直接箭头连接符 38"/>
              <p:cNvCxnSpPr/>
              <p:nvPr/>
            </p:nvCxnSpPr>
            <p:spPr>
              <a:xfrm flipH="1">
                <a:off x="3791744" y="1539851"/>
                <a:ext cx="546822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404647" y="932769"/>
                <a:ext cx="6197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	</a:t>
                </a:r>
                <a:r>
                  <a:rPr lang="en-US" altLang="zh-CN" sz="2400" dirty="0"/>
                  <a:t>V</a:t>
                </a:r>
                <a:r>
                  <a:rPr lang="en-US" altLang="zh-CN" sz="2400" baseline="-25000" dirty="0"/>
                  <a:t>BE</a:t>
                </a:r>
                <a:endParaRPr lang="zh-CN" altLang="en-US" sz="2400" dirty="0"/>
              </a:p>
            </p:txBody>
          </p:sp>
          <p:cxnSp>
            <p:nvCxnSpPr>
              <p:cNvPr id="44" name="直接箭头连接符 43"/>
              <p:cNvCxnSpPr/>
              <p:nvPr/>
            </p:nvCxnSpPr>
            <p:spPr>
              <a:xfrm>
                <a:off x="5103126" y="1539851"/>
                <a:ext cx="360040" cy="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墨迹 3"/>
          <p:cNvSpPr/>
          <p:nvPr/>
        </p:nvSpPr>
        <p:spPr bwMode="auto">
          <a:xfrm>
            <a:off x="3803760" y="1407960"/>
            <a:ext cx="4772880" cy="27640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73"/>
    </mc:Choice>
    <mc:Fallback>
      <p:transition spd="slow" advTm="7497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03513" y="116632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发射区重掺杂效应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635125" y="2432227"/>
          <a:ext cx="1451470" cy="102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4" name="公式" r:id="rId1" imgW="15544800" imgH="10972800" progId="Equation.3">
                  <p:embed/>
                </p:oleObj>
              </mc:Choice>
              <mc:Fallback>
                <p:oleObj name="公式" r:id="rId1" imgW="15544800" imgH="10972800" progId="Equation.3">
                  <p:embed/>
                  <p:pic>
                    <p:nvPicPr>
                      <p:cNvPr id="0" name="图片 871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5125" y="2432227"/>
                        <a:ext cx="1451470" cy="1023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734836" y="2432228"/>
          <a:ext cx="12446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5" name="公式" r:id="rId3" imgW="14325600" imgH="10972800" progId="Equation.3">
                  <p:embed/>
                </p:oleObj>
              </mc:Choice>
              <mc:Fallback>
                <p:oleObj name="公式" r:id="rId3" imgW="14325600" imgH="10972800" progId="Equation.3">
                  <p:embed/>
                  <p:pic>
                    <p:nvPicPr>
                      <p:cNvPr id="0" name="图片 871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4836" y="2432228"/>
                        <a:ext cx="1244600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703513" y="3754590"/>
          <a:ext cx="4214405" cy="920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6" name="公式" r:id="rId5" imgW="50292000" imgH="10972800" progId="Equation.3">
                  <p:embed/>
                </p:oleObj>
              </mc:Choice>
              <mc:Fallback>
                <p:oleObj name="公式" r:id="rId5" imgW="50292000" imgH="10972800" progId="Equation.3">
                  <p:embed/>
                  <p:pic>
                    <p:nvPicPr>
                      <p:cNvPr id="0" name="图片 87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3" y="3754590"/>
                        <a:ext cx="4214405" cy="920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00056" y="3017872"/>
                <a:ext cx="3881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017872"/>
                <a:ext cx="3881832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3" t="-127" r="15" b="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635126" y="814423"/>
          <a:ext cx="7508875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7" name="公式" r:id="rId8" imgW="90220800" imgH="15849600" progId="Equation.KSEE3">
                  <p:embed/>
                </p:oleObj>
              </mc:Choice>
              <mc:Fallback>
                <p:oleObj name="公式" r:id="rId8" imgW="90220800" imgH="15849600" progId="Equation.KSEE3">
                  <p:embed/>
                  <p:pic>
                    <p:nvPicPr>
                      <p:cNvPr id="0" name="图片 87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6" y="814423"/>
                        <a:ext cx="7508875" cy="1319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27" y="3376661"/>
            <a:ext cx="4499992" cy="342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"/>
    </mc:Choice>
    <mc:Fallback>
      <p:transition spd="slow" advTm="261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276017" y="984065"/>
          <a:ext cx="4489461" cy="169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1" name="公式" r:id="rId1" imgW="1511300" imgH="571500" progId="Equation.3">
                  <p:embed/>
                </p:oleObj>
              </mc:Choice>
              <mc:Fallback>
                <p:oleObj name="公式" r:id="rId1" imgW="1511300" imgH="571500" progId="Equation.3">
                  <p:embed/>
                  <p:pic>
                    <p:nvPicPr>
                      <p:cNvPr id="0" name="图片 90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017" y="984065"/>
                        <a:ext cx="4489461" cy="169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766929" y="5057950"/>
          <a:ext cx="843597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2" name="公式" r:id="rId3" imgW="68884800" imgH="7924800" progId="Equation.3">
                  <p:embed/>
                </p:oleObj>
              </mc:Choice>
              <mc:Fallback>
                <p:oleObj name="公式" r:id="rId3" imgW="68884800" imgH="7924800" progId="Equation.3">
                  <p:embed/>
                  <p:pic>
                    <p:nvPicPr>
                      <p:cNvPr id="0" name="图片 90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929" y="5057950"/>
                        <a:ext cx="8435975" cy="969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8585" y="97442"/>
            <a:ext cx="55628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What is meant by high injection </a:t>
            </a:r>
            <a:br>
              <a:rPr lang="en-US" altLang="zh-CN" sz="3200" dirty="0"/>
            </a:b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注入特性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047" y="493283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准中性基区：</a:t>
            </a:r>
            <a:endParaRPr lang="zh-CN" altLang="en-US" sz="32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76027" y="3209056"/>
          <a:ext cx="4567690" cy="955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3" name="公式" r:id="rId5" imgW="1637665" imgH="342900" progId="Equation.3">
                  <p:embed/>
                </p:oleObj>
              </mc:Choice>
              <mc:Fallback>
                <p:oleObj name="公式" r:id="rId5" imgW="1637665" imgH="342900" progId="Equation.3">
                  <p:embed/>
                  <p:pic>
                    <p:nvPicPr>
                      <p:cNvPr id="0" name="图片 90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027" y="3209056"/>
                        <a:ext cx="4567690" cy="9557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"/>
    </mc:Choice>
    <mc:Fallback>
      <p:transition spd="slow" advTm="107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268760"/>
            <a:ext cx="4036651" cy="406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/>
          <p:nvPr/>
        </p:nvSpPr>
        <p:spPr>
          <a:xfrm>
            <a:off x="1151034" y="140034"/>
            <a:ext cx="5976664" cy="7524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Sah</a:t>
            </a:r>
            <a:r>
              <a:rPr lang="zh-CN" altLang="en-US" sz="37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效应和</a:t>
            </a:r>
            <a:r>
              <a:rPr lang="en-US" altLang="zh-CN" sz="37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Webster</a:t>
            </a:r>
            <a:r>
              <a:rPr lang="zh-CN" altLang="en-US" sz="37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效应</a:t>
            </a:r>
            <a:endParaRPr lang="zh-CN" altLang="en-US" sz="37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75921" y="1412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9" y="1747628"/>
            <a:ext cx="4415571" cy="3456384"/>
          </a:xfrm>
          <a:prstGeom prst="rect">
            <a:avLst/>
          </a:prstGeom>
        </p:spPr>
      </p:pic>
      <p:sp>
        <p:nvSpPr>
          <p:cNvPr id="2" name="墨迹 1"/>
          <p:cNvSpPr/>
          <p:nvPr/>
        </p:nvSpPr>
        <p:spPr bwMode="auto">
          <a:xfrm>
            <a:off x="1956960" y="1074960"/>
            <a:ext cx="9666360" cy="53074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61"/>
    </mc:Choice>
    <mc:Fallback>
      <p:transition spd="slow" advTm="9006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-214338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基区展宽效应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——Kirk effect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7081" y="969803"/>
          <a:ext cx="2376264" cy="59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6" name="公式" r:id="rId1" imgW="21945600" imgH="5486400" progId="Equation.3">
                  <p:embed/>
                </p:oleObj>
              </mc:Choice>
              <mc:Fallback>
                <p:oleObj name="公式" r:id="rId1" imgW="21945600" imgH="5486400" progId="Equation.3">
                  <p:embed/>
                  <p:pic>
                    <p:nvPicPr>
                      <p:cNvPr id="0" name="图片 911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081" y="969803"/>
                        <a:ext cx="2376264" cy="59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8315369" y="36374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315370" y="3637411"/>
            <a:ext cx="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173059" y="3379656"/>
            <a:ext cx="28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5" name="墨迹 4"/>
          <p:cNvSpPr/>
          <p:nvPr/>
        </p:nvSpPr>
        <p:spPr bwMode="auto">
          <a:xfrm>
            <a:off x="7367400" y="5362560"/>
            <a:ext cx="4640760" cy="1328040"/>
          </a:xfrm>
          <a:prstGeom prst="rect">
            <a:avLst/>
          </a:prstGeom>
        </p:spPr>
      </p:sp>
      <p:grpSp>
        <p:nvGrpSpPr>
          <p:cNvPr id="6" name="组合 5"/>
          <p:cNvGrpSpPr/>
          <p:nvPr/>
        </p:nvGrpSpPr>
        <p:grpSpPr>
          <a:xfrm>
            <a:off x="128905" y="2248518"/>
            <a:ext cx="11809299" cy="2495533"/>
            <a:chOff x="0" y="671"/>
            <a:chExt cx="14083" cy="259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3"/>
              <a:ext cx="14083" cy="23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912" y="672"/>
                  <a:ext cx="1928" cy="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l-GR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𝜤</m:t>
                          </m:r>
                        </m:sub>
                      </m:sSub>
                    </m:oMath>
                  </a14:m>
                  <a:r>
                    <a:rPr lang="zh-CN" altLang="en-US" sz="2800" b="1" dirty="0"/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" y="672"/>
                  <a:ext cx="1928" cy="44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9593" y="671"/>
                  <a:ext cx="1928" cy="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𝚷</m:t>
                          </m:r>
                        </m:sub>
                      </m:sSub>
                    </m:oMath>
                  </a14:m>
                  <a:r>
                    <a:rPr lang="zh-CN" altLang="en-US" sz="2800" b="1" dirty="0"/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3" y="671"/>
                  <a:ext cx="1928" cy="448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074" y="671"/>
                  <a:ext cx="1928" cy="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𝒌𝒊𝒓𝒌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" y="671"/>
                  <a:ext cx="1928" cy="448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4252" y="2820"/>
                  <a:ext cx="4876" cy="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𝒌𝒊𝒓𝒌</m:t>
                            </m:r>
                          </m:sub>
                        </m:sSub>
                        <m:r>
                          <a:rPr lang="en-US" altLang="zh-CN" sz="28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  <m:sSub>
                          <m:sSub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2" y="2820"/>
                  <a:ext cx="4876" cy="44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7"/>
    </mc:Choice>
    <mc:Fallback>
      <p:transition spd="slow" advTm="242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45CF-F9A9-48AC-9DFE-D0925D1F47F2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041204" y="1223020"/>
            <a:ext cx="6940996" cy="5634980"/>
            <a:chOff x="1375420" y="962372"/>
            <a:chExt cx="6143228" cy="4914900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8773" y="1276297"/>
              <a:ext cx="2809875" cy="355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3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5420" y="962372"/>
              <a:ext cx="2809875" cy="491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231" y="1229304"/>
              <a:ext cx="590550" cy="447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28033" y="0"/>
            <a:ext cx="821899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 dirty="0" err="1" smtClean="0">
                <a:solidFill>
                  <a:srgbClr val="FF0000"/>
                </a:solidFill>
              </a:rPr>
              <a:t>Heterojunction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 bipolar transistor 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异质结晶体管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墨迹 2"/>
          <p:cNvSpPr/>
          <p:nvPr/>
        </p:nvSpPr>
        <p:spPr bwMode="auto">
          <a:xfrm>
            <a:off x="6679080" y="3050640"/>
            <a:ext cx="162720" cy="32932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3"/>
    </mc:Choice>
    <mc:Fallback>
      <p:transition spd="slow" advTm="1462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C79BD-5719-4F96-8423-08C1FB8A4F05}" type="slidenum">
              <a:rPr lang="zh-CN" altLang="en-US"/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1695450" y="848985"/>
            <a:ext cx="8286750" cy="5181600"/>
            <a:chOff x="422391" y="836712"/>
            <a:chExt cx="8286750" cy="5181600"/>
          </a:xfrm>
        </p:grpSpPr>
        <p:pic>
          <p:nvPicPr>
            <p:cNvPr id="66562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91" y="836712"/>
              <a:ext cx="8286750" cy="518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直接连接符 4"/>
            <p:cNvCxnSpPr/>
            <p:nvPr/>
          </p:nvCxnSpPr>
          <p:spPr>
            <a:xfrm>
              <a:off x="4427984" y="4725144"/>
              <a:ext cx="3600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427984" y="5367783"/>
              <a:ext cx="36004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4499992" y="4725144"/>
              <a:ext cx="0" cy="64658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907073" y="4890539"/>
                  <a:ext cx="59291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073" y="4890539"/>
                  <a:ext cx="592919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3"/>
          <p:cNvSpPr txBox="1"/>
          <p:nvPr/>
        </p:nvSpPr>
        <p:spPr>
          <a:xfrm>
            <a:off x="9408926" y="882808"/>
            <a:ext cx="211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Vacuum level</a:t>
            </a:r>
            <a:endParaRPr lang="zh-CN" altLang="en-US" sz="2800" dirty="0"/>
          </a:p>
        </p:txBody>
      </p:sp>
      <p:sp>
        <p:nvSpPr>
          <p:cNvPr id="2" name="墨迹 1"/>
          <p:cNvSpPr/>
          <p:nvPr/>
        </p:nvSpPr>
        <p:spPr bwMode="auto">
          <a:xfrm>
            <a:off x="5907960" y="3259440"/>
            <a:ext cx="6175080" cy="34243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59"/>
    </mc:Choice>
    <mc:Fallback>
      <p:transition spd="slow" advTm="8485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45CF-F9A9-48AC-9DFE-D0925D1F47F2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77792" y="603112"/>
            <a:ext cx="8077200" cy="34163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 err="1"/>
              <a:t>N</a:t>
            </a:r>
            <a:r>
              <a:rPr lang="en-US" altLang="zh-CN" baseline="-25000" dirty="0" err="1"/>
              <a:t>b</a:t>
            </a:r>
            <a:r>
              <a:rPr lang="zh-CN" altLang="en-US" dirty="0"/>
              <a:t>可提高至10</a:t>
            </a:r>
            <a:r>
              <a:rPr lang="zh-CN" altLang="en-US" baseline="30000" dirty="0"/>
              <a:t>20</a:t>
            </a:r>
            <a:r>
              <a:rPr lang="zh-CN" altLang="en-US" dirty="0"/>
              <a:t>/</a:t>
            </a:r>
            <a:r>
              <a:rPr lang="en-US" altLang="zh-CN" dirty="0"/>
              <a:t>cm</a:t>
            </a:r>
            <a:r>
              <a:rPr lang="en-US" altLang="zh-CN" baseline="30000" dirty="0"/>
              <a:t>3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１、</a:t>
            </a:r>
            <a:r>
              <a:rPr lang="zh-CN" altLang="en-US" dirty="0"/>
              <a:t>基区不容易穿通</a:t>
            </a:r>
            <a:r>
              <a:rPr lang="en-US" altLang="zh-CN" dirty="0"/>
              <a:t>，</a:t>
            </a:r>
            <a:r>
              <a:rPr lang="zh-CN" altLang="en-US" dirty="0"/>
              <a:t>从而厚度可以做小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２、</a:t>
            </a:r>
            <a:r>
              <a:rPr lang="en-US" altLang="zh-CN" dirty="0"/>
              <a:t>R</a:t>
            </a:r>
            <a:r>
              <a:rPr lang="en-US" altLang="zh-CN" baseline="-25000" dirty="0"/>
              <a:t>B</a:t>
            </a:r>
            <a:r>
              <a:rPr lang="zh-CN" altLang="en-US" dirty="0"/>
              <a:t>降低，</a:t>
            </a:r>
            <a:r>
              <a:rPr lang="en-US" altLang="zh-CN" dirty="0" err="1"/>
              <a:t>f</a:t>
            </a:r>
            <a:r>
              <a:rPr lang="en-US" altLang="zh-CN" baseline="-25000" dirty="0" err="1"/>
              <a:t>max</a:t>
            </a:r>
            <a:r>
              <a:rPr lang="zh-CN" altLang="en-US" dirty="0"/>
              <a:t>可提高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３、基区电导调制效应不明显，大注入效应不明显，改善大注入下的增益下降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４、基区电荷对输出电压不敏感，</a:t>
            </a:r>
            <a:r>
              <a:rPr lang="en-US" altLang="zh-CN" dirty="0"/>
              <a:t>Early</a:t>
            </a:r>
            <a:r>
              <a:rPr lang="zh-CN" altLang="en-US" dirty="0"/>
              <a:t>电压显著增大</a:t>
            </a:r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77792" y="4637164"/>
            <a:ext cx="7491153" cy="83099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N</a:t>
            </a:r>
            <a:r>
              <a:rPr lang="en-US" altLang="zh-CN" baseline="-25000" dirty="0"/>
              <a:t>E</a:t>
            </a:r>
            <a:r>
              <a:rPr lang="zh-CN" altLang="en-US" dirty="0"/>
              <a:t>可降低到10</a:t>
            </a:r>
            <a:r>
              <a:rPr lang="zh-CN" altLang="en-US" baseline="30000" dirty="0"/>
              <a:t>17</a:t>
            </a:r>
            <a:r>
              <a:rPr lang="zh-CN" altLang="en-US" dirty="0"/>
              <a:t>/</a:t>
            </a:r>
            <a:r>
              <a:rPr lang="en-US" altLang="zh-CN" dirty="0"/>
              <a:t>cm</a:t>
            </a:r>
            <a:r>
              <a:rPr lang="en-US" altLang="zh-CN" baseline="30000" dirty="0"/>
              <a:t>3</a:t>
            </a:r>
            <a:r>
              <a:rPr lang="en-US" altLang="zh-CN" dirty="0"/>
              <a:t>,</a:t>
            </a:r>
            <a:endParaRPr lang="en-US" altLang="zh-CN" dirty="0"/>
          </a:p>
          <a:p>
            <a:pPr eaLnBrk="1" hangingPunct="1"/>
            <a:r>
              <a:rPr lang="zh-CN" altLang="en-US" dirty="0"/>
              <a:t>　　发射结耗尽层电容减少，电流放大截止频率</a:t>
            </a:r>
            <a:r>
              <a:rPr lang="en-US" altLang="zh-CN" dirty="0" err="1"/>
              <a:t>f</a:t>
            </a:r>
            <a:r>
              <a:rPr lang="en-US" altLang="zh-CN" baseline="-25000" dirty="0" err="1"/>
              <a:t>T</a:t>
            </a:r>
            <a:r>
              <a:rPr lang="zh-CN" altLang="en-US" dirty="0"/>
              <a:t>上升</a:t>
            </a:r>
            <a:endParaRPr lang="zh-CN" altLang="en-US" dirty="0"/>
          </a:p>
        </p:txBody>
      </p:sp>
      <p:sp>
        <p:nvSpPr>
          <p:cNvPr id="5" name="墨迹 4"/>
          <p:cNvSpPr/>
          <p:nvPr/>
        </p:nvSpPr>
        <p:spPr bwMode="auto">
          <a:xfrm>
            <a:off x="2086560" y="685440"/>
            <a:ext cx="7992360" cy="43952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95"/>
    </mc:Choice>
    <mc:Fallback>
      <p:transition spd="slow" advTm="3939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utoShape 2" descr="“transistor theory”的图片搜索结果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12" name="AutoShape 4" descr="“transistor theory”的图片搜索结果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3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87331" y="1485931"/>
          <a:ext cx="4144212" cy="1596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0" name="公式" r:id="rId1" imgW="41148000" imgH="15849600" progId="Equation.3">
                  <p:embed/>
                </p:oleObj>
              </mc:Choice>
              <mc:Fallback>
                <p:oleObj name="公式" r:id="rId1" imgW="41148000" imgH="15849600" progId="Equation.3">
                  <p:embed/>
                  <p:pic>
                    <p:nvPicPr>
                      <p:cNvPr id="0" name="图片 800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31" y="1485931"/>
                        <a:ext cx="4144212" cy="1596289"/>
                      </a:xfrm>
                      <a:prstGeom prst="rect">
                        <a:avLst/>
                      </a:prstGeom>
                      <a:solidFill>
                        <a:srgbClr val="FF0000">
                          <a:alpha val="16078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603102" y="3573016"/>
          <a:ext cx="8266519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1" name="公式" r:id="rId3" imgW="3644900" imgH="508000" progId="Equation.3">
                  <p:embed/>
                </p:oleObj>
              </mc:Choice>
              <mc:Fallback>
                <p:oleObj name="公式" r:id="rId3" imgW="3644900" imgH="508000" progId="Equation.3">
                  <p:embed/>
                  <p:pic>
                    <p:nvPicPr>
                      <p:cNvPr id="0" name="图片 80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102" y="3573016"/>
                        <a:ext cx="8266519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135560" y="5157193"/>
          <a:ext cx="2592288" cy="153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2" name="" r:id="rId5" imgW="1157605" imgH="687070" progId="Equation.3">
                  <p:embed/>
                </p:oleObj>
              </mc:Choice>
              <mc:Fallback>
                <p:oleObj name="" r:id="rId5" imgW="1157605" imgH="687070" progId="Equation.3">
                  <p:embed/>
                  <p:pic>
                    <p:nvPicPr>
                      <p:cNvPr id="0" name="图片 800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5157193"/>
                        <a:ext cx="2592288" cy="1538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6675439" y="5159376"/>
          <a:ext cx="324167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3" name="公式" r:id="rId7" imgW="1473200" imgH="685800" progId="Equation.3">
                  <p:embed/>
                </p:oleObj>
              </mc:Choice>
              <mc:Fallback>
                <p:oleObj name="公式" r:id="rId7" imgW="1473200" imgH="685800" progId="Equation.3">
                  <p:embed/>
                  <p:pic>
                    <p:nvPicPr>
                      <p:cNvPr id="0" name="图片 800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439" y="5159376"/>
                        <a:ext cx="3241675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36362" y="692696"/>
            <a:ext cx="493163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1768" y="41289"/>
            <a:ext cx="11711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-Roman"/>
              </a:rPr>
              <a:t>Define the current-limiting factors from the current components in the transistor</a:t>
            </a:r>
            <a:endParaRPr lang="zh-CN" altLang="en-US" sz="2800" b="1" dirty="0"/>
          </a:p>
        </p:txBody>
      </p:sp>
      <p:sp>
        <p:nvSpPr>
          <p:cNvPr id="2" name="墨迹 1"/>
          <p:cNvSpPr/>
          <p:nvPr/>
        </p:nvSpPr>
        <p:spPr bwMode="auto">
          <a:xfrm>
            <a:off x="1619280" y="4749480"/>
            <a:ext cx="852480" cy="17254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1"/>
    </mc:Choice>
    <mc:Fallback>
      <p:transition spd="slow" advTm="238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268" y="158787"/>
            <a:ext cx="9175274" cy="57820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71" y="5992237"/>
            <a:ext cx="8627483" cy="725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8"/>
    </mc:Choice>
    <mc:Fallback>
      <p:transition spd="slow" advTm="628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526" y="414838"/>
            <a:ext cx="11122695" cy="616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"/>
    </mc:Choice>
    <mc:Fallback>
      <p:transition spd="slow" advTm="82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5968" y="1745782"/>
            <a:ext cx="4685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0000"/>
                </a:solidFill>
              </a:rPr>
              <a:t>MOS</a:t>
            </a:r>
            <a:r>
              <a:rPr lang="zh-CN" altLang="en-US" sz="4400" dirty="0" smtClean="0">
                <a:solidFill>
                  <a:srgbClr val="FF0000"/>
                </a:solidFill>
              </a:rPr>
              <a:t>场效应晶体管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1"/>
    </mc:Choice>
    <mc:Fallback>
      <p:transition spd="slow" advTm="337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A3C99A-871E-4971-A093-F8A8E593A973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14348" name="Text Box 10"/>
          <p:cNvSpPr txBox="1">
            <a:spLocks noChangeArrowheads="1"/>
          </p:cNvSpPr>
          <p:nvPr/>
        </p:nvSpPr>
        <p:spPr bwMode="auto">
          <a:xfrm>
            <a:off x="-631826" y="45244"/>
            <a:ext cx="63513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40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rPr>
              <a:t>The Ideal MOS Diode</a:t>
            </a:r>
            <a:endParaRPr lang="en-US" altLang="zh-CN" sz="4000" dirty="0">
              <a:solidFill>
                <a:srgbClr val="FF0000"/>
              </a:solidFill>
              <a:latin typeface="Comic Sans MS" panose="030F0702030302020204" pitchFamily="66" charset="0"/>
              <a:ea typeface="Dotum" panose="020B0600000101010101" pitchFamily="34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082" y="1208881"/>
            <a:ext cx="9211968" cy="5037138"/>
          </a:xfrm>
          <a:prstGeom prst="rect">
            <a:avLst/>
          </a:prstGeom>
        </p:spPr>
      </p:pic>
      <p:sp>
        <p:nvSpPr>
          <p:cNvPr id="2" name="墨迹 1"/>
          <p:cNvSpPr/>
          <p:nvPr/>
        </p:nvSpPr>
        <p:spPr bwMode="auto">
          <a:xfrm>
            <a:off x="9112320" y="483480"/>
            <a:ext cx="2716920" cy="838080"/>
          </a:xfrm>
          <a:prstGeom prst="rect">
            <a:avLst/>
          </a:prstGeo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0"/>
    </mc:Choice>
    <mc:Fallback>
      <p:transition spd="slow" advTm="18930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2DD36C8-338A-4786-902E-93B6AB65800F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15365" name="Text Box 2"/>
          <p:cNvSpPr txBox="1">
            <a:spLocks noChangeArrowheads="1"/>
          </p:cNvSpPr>
          <p:nvPr/>
        </p:nvSpPr>
        <p:spPr bwMode="auto">
          <a:xfrm>
            <a:off x="1828801" y="304800"/>
            <a:ext cx="69135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3200" b="1">
                <a:latin typeface="Comic Sans MS" panose="030F0702030302020204" pitchFamily="66" charset="0"/>
              </a:rPr>
              <a:t>理想</a:t>
            </a:r>
            <a:r>
              <a:rPr lang="zh-CN" altLang="en-US" sz="3200" b="1">
                <a:latin typeface="Comic Sans MS" panose="030F0702030302020204" pitchFamily="66" charset="0"/>
                <a:ea typeface="Dotum" panose="020B0600000101010101" pitchFamily="34" charset="-127"/>
              </a:rPr>
              <a:t> </a:t>
            </a:r>
            <a:r>
              <a:rPr lang="en-US" altLang="zh-CN" sz="3200" b="1">
                <a:latin typeface="Comic Sans MS" panose="030F0702030302020204" pitchFamily="66" charset="0"/>
                <a:ea typeface="Dotum" panose="020B0600000101010101" pitchFamily="34" charset="-127"/>
              </a:rPr>
              <a:t>MOS </a:t>
            </a:r>
            <a:r>
              <a:rPr lang="zh-CN" altLang="en-US" sz="3200" b="1">
                <a:latin typeface="Comic Sans MS" panose="030F0702030302020204" pitchFamily="66" charset="0"/>
              </a:rPr>
              <a:t>二极管</a:t>
            </a:r>
            <a:endParaRPr lang="zh-CN" altLang="en-US" sz="3200" b="1">
              <a:latin typeface="Comic Sans MS" panose="030F0702030302020204" pitchFamily="66" charset="0"/>
              <a:ea typeface="Dotum" panose="020B0600000101010101" pitchFamily="34" charset="-127"/>
            </a:endParaRPr>
          </a:p>
        </p:txBody>
      </p:sp>
      <p:sp>
        <p:nvSpPr>
          <p:cNvPr id="15366" name="Text Box 3"/>
          <p:cNvSpPr txBox="1">
            <a:spLocks noChangeArrowheads="1"/>
          </p:cNvSpPr>
          <p:nvPr/>
        </p:nvSpPr>
        <p:spPr bwMode="auto">
          <a:xfrm>
            <a:off x="1919288" y="1316038"/>
            <a:ext cx="7910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Comic Sans MS" panose="030F0702030302020204" pitchFamily="66" charset="0"/>
              </a:rPr>
              <a:t>a) </a:t>
            </a:r>
            <a:r>
              <a:rPr lang="zh-CN" altLang="en-US" sz="2800" b="1" dirty="0">
                <a:latin typeface="Comic Sans MS" panose="030F0702030302020204" pitchFamily="66" charset="0"/>
              </a:rPr>
              <a:t>零偏置条件下</a:t>
            </a:r>
            <a:r>
              <a:rPr lang="en-US" altLang="zh-CN" sz="2800" b="1" dirty="0">
                <a:latin typeface="Comic Sans MS" panose="030F0702030302020204" pitchFamily="66" charset="0"/>
                <a:ea typeface="Dotum" panose="020B0600000101010101" pitchFamily="34" charset="-127"/>
              </a:rPr>
              <a:t>,</a:t>
            </a:r>
            <a:r>
              <a:rPr lang="zh-CN" altLang="en-US" sz="2800" b="1" dirty="0">
                <a:latin typeface="Comic Sans MS" panose="030F0702030302020204" pitchFamily="66" charset="0"/>
              </a:rPr>
              <a:t>金属半导体功函数差为零</a:t>
            </a:r>
            <a:endParaRPr lang="zh-CN" altLang="en-US" sz="2800" b="1" dirty="0">
              <a:latin typeface="Comic Sans MS" panose="030F0702030302020204" pitchFamily="66" charset="0"/>
            </a:endParaRP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1776413" y="1920875"/>
          <a:ext cx="92170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9" name="公式" r:id="rId1" imgW="82296000" imgH="6705600" progId="Equation.3">
                  <p:embed/>
                </p:oleObj>
              </mc:Choice>
              <mc:Fallback>
                <p:oleObj name="公式" r:id="rId1" imgW="82296000" imgH="6705600" progId="Equation.3">
                  <p:embed/>
                  <p:pic>
                    <p:nvPicPr>
                      <p:cNvPr id="0" name="图片 266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1920875"/>
                        <a:ext cx="921702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1919288" y="2955925"/>
            <a:ext cx="874871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AutoNum type="alphaLcParenR" startAt="2"/>
            </a:pPr>
            <a:r>
              <a:rPr lang="zh-CN" altLang="en-US" sz="2400" b="1" dirty="0">
                <a:latin typeface="Comic Sans MS" panose="030F0702030302020204" pitchFamily="66" charset="0"/>
              </a:rPr>
              <a:t>任何偏置条件下二极管中的电荷只存在在半导体表面及金属上，且二者符号相反，电量相同。氧化层中不存在电荷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5368" name="Rectangle 6"/>
          <p:cNvSpPr>
            <a:spLocks noChangeArrowheads="1"/>
          </p:cNvSpPr>
          <p:nvPr/>
        </p:nvSpPr>
        <p:spPr bwMode="auto">
          <a:xfrm>
            <a:off x="1905000" y="4267200"/>
            <a:ext cx="80645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AutoNum type="alphaLcParenR" startAt="3"/>
            </a:pPr>
            <a:r>
              <a:rPr lang="zh-CN" altLang="en-US" sz="2400" b="1">
                <a:latin typeface="Comic Sans MS" panose="030F0702030302020204" pitchFamily="66" charset="0"/>
              </a:rPr>
              <a:t>在直流偏置条件下，氧化层中没有电流通过，也就是说氧化层电阻无限大。</a:t>
            </a:r>
            <a:endParaRPr lang="zh-CN" altLang="en-US" sz="2400" b="1">
              <a:latin typeface="Comic Sans MS" panose="030F0702030302020204" pitchFamily="66" charset="0"/>
            </a:endParaRPr>
          </a:p>
        </p:txBody>
      </p:sp>
      <p:sp>
        <p:nvSpPr>
          <p:cNvPr id="15369" name="Rectangle 7"/>
          <p:cNvSpPr>
            <a:spLocks noChangeArrowheads="1"/>
          </p:cNvSpPr>
          <p:nvPr/>
        </p:nvSpPr>
        <p:spPr bwMode="auto">
          <a:xfrm>
            <a:off x="1865313" y="5545138"/>
            <a:ext cx="8064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latin typeface="Comic Sans MS" panose="030F0702030302020204" pitchFamily="66" charset="0"/>
              </a:rPr>
              <a:t>d) </a:t>
            </a:r>
            <a:r>
              <a:rPr lang="zh-CN" altLang="en-US" sz="2400" b="1">
                <a:latin typeface="Comic Sans MS" panose="030F0702030302020204" pitchFamily="66" charset="0"/>
              </a:rPr>
              <a:t>界面态电荷密度为零</a:t>
            </a:r>
            <a:endParaRPr lang="zh-CN" altLang="en-US" sz="2400" b="1">
              <a:latin typeface="Comic Sans MS" panose="030F0702030302020204" pitchFamily="66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5221080" y="1161000"/>
            <a:ext cx="5680800" cy="48646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7"/>
    </mc:Choice>
    <mc:Fallback>
      <p:transition spd="slow" advTm="2469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05E6259-275F-466F-BEF0-FF9C1904B50C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1599" y="1024944"/>
            <a:ext cx="8159749" cy="3806825"/>
            <a:chOff x="1524001" y="2438400"/>
            <a:chExt cx="8159749" cy="3806825"/>
          </a:xfrm>
        </p:grpSpPr>
        <p:sp>
          <p:nvSpPr>
            <p:cNvPr id="21517" name="Text Box 5"/>
            <p:cNvSpPr txBox="1">
              <a:spLocks noChangeArrowheads="1"/>
            </p:cNvSpPr>
            <p:nvPr/>
          </p:nvSpPr>
          <p:spPr bwMode="auto">
            <a:xfrm>
              <a:off x="1981200" y="2438400"/>
              <a:ext cx="66294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P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型半导体表面状态</a:t>
              </a:r>
              <a:endPara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21508" name="Object 6"/>
            <p:cNvGraphicFramePr>
              <a:graphicFrameLocks noChangeAspect="1"/>
            </p:cNvGraphicFramePr>
            <p:nvPr/>
          </p:nvGraphicFramePr>
          <p:xfrm>
            <a:off x="6718300" y="3332163"/>
            <a:ext cx="114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74" name="" r:id="rId1" imgW="116205" imgH="219710" progId="Equation.3">
                    <p:embed/>
                  </p:oleObj>
                </mc:Choice>
                <mc:Fallback>
                  <p:oleObj name="" r:id="rId1" imgW="116205" imgH="219710" progId="Equation.3">
                    <p:embed/>
                    <p:pic>
                      <p:nvPicPr>
                        <p:cNvPr id="0" name="图片 279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8300" y="3332163"/>
                          <a:ext cx="114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09" name="Object 8"/>
            <p:cNvGraphicFramePr>
              <a:graphicFrameLocks noChangeAspect="1"/>
            </p:cNvGraphicFramePr>
            <p:nvPr/>
          </p:nvGraphicFramePr>
          <p:xfrm>
            <a:off x="2544763" y="3298825"/>
            <a:ext cx="973137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75" name="公式" r:id="rId3" imgW="12496800" imgH="5486400" progId="Equation.3">
                    <p:embed/>
                  </p:oleObj>
                </mc:Choice>
                <mc:Fallback>
                  <p:oleObj name="公式" r:id="rId3" imgW="12496800" imgH="5486400" progId="Equation.3">
                    <p:embed/>
                    <p:pic>
                      <p:nvPicPr>
                        <p:cNvPr id="0" name="图片 279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763" y="3298825"/>
                          <a:ext cx="973137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9" name="Text Box 9"/>
            <p:cNvSpPr txBox="1">
              <a:spLocks noChangeArrowheads="1"/>
            </p:cNvSpPr>
            <p:nvPr/>
          </p:nvSpPr>
          <p:spPr bwMode="auto">
            <a:xfrm>
              <a:off x="4648200" y="3276600"/>
              <a:ext cx="45847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空穴积累</a:t>
              </a:r>
              <a:r>
                <a:rPr lang="zh-CN" altLang="en-US" sz="2400">
                  <a:latin typeface="Comic Sans MS" panose="030F0702030302020204" pitchFamily="66" charset="0"/>
                  <a:ea typeface="Dotum" panose="020B0600000101010101" pitchFamily="34" charset="-127"/>
                </a:rPr>
                <a:t> </a:t>
              </a:r>
              <a:r>
                <a:rPr lang="en-US" altLang="zh-CN" sz="2400">
                  <a:latin typeface="Comic Sans MS" panose="030F0702030302020204" pitchFamily="66" charset="0"/>
                  <a:ea typeface="Dotum" panose="020B0600000101010101" pitchFamily="34" charset="-127"/>
                </a:rPr>
                <a:t>(bands bend upward)</a:t>
              </a:r>
              <a:endParaRPr lang="en-US" altLang="zh-CN" sz="2400"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21520" name="Rectangle 10"/>
            <p:cNvSpPr>
              <a:spLocks noChangeArrowheads="1"/>
            </p:cNvSpPr>
            <p:nvPr/>
          </p:nvSpPr>
          <p:spPr bwMode="auto">
            <a:xfrm>
              <a:off x="1524001" y="3130034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510" name="Object 11"/>
            <p:cNvGraphicFramePr>
              <a:graphicFrameLocks noChangeAspect="1"/>
            </p:cNvGraphicFramePr>
            <p:nvPr/>
          </p:nvGraphicFramePr>
          <p:xfrm>
            <a:off x="2574925" y="3948113"/>
            <a:ext cx="942975" cy="417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76" name="公式" r:id="rId5" imgW="12496800" imgH="5486400" progId="Equation.3">
                    <p:embed/>
                  </p:oleObj>
                </mc:Choice>
                <mc:Fallback>
                  <p:oleObj name="公式" r:id="rId5" imgW="12496800" imgH="5486400" progId="Equation.3">
                    <p:embed/>
                    <p:pic>
                      <p:nvPicPr>
                        <p:cNvPr id="0" name="图片 279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4925" y="3948113"/>
                          <a:ext cx="942975" cy="417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1" name="Text Box 12"/>
            <p:cNvSpPr txBox="1">
              <a:spLocks noChangeArrowheads="1"/>
            </p:cNvSpPr>
            <p:nvPr/>
          </p:nvSpPr>
          <p:spPr bwMode="auto">
            <a:xfrm>
              <a:off x="4572000" y="3886200"/>
              <a:ext cx="40322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平带</a:t>
              </a:r>
              <a:endParaRPr lang="zh-CN" altLang="en-US" sz="2400">
                <a:latin typeface="Comic Sans MS" panose="030F0702030302020204" pitchFamily="66" charset="0"/>
              </a:endParaRPr>
            </a:p>
          </p:txBody>
        </p:sp>
        <p:sp>
          <p:nvSpPr>
            <p:cNvPr id="21522" name="Rectangle 13"/>
            <p:cNvSpPr>
              <a:spLocks noChangeArrowheads="1"/>
            </p:cNvSpPr>
            <p:nvPr/>
          </p:nvSpPr>
          <p:spPr bwMode="auto">
            <a:xfrm>
              <a:off x="1524001" y="3130034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511" name="Object 14"/>
            <p:cNvGraphicFramePr>
              <a:graphicFrameLocks noChangeAspect="1"/>
            </p:cNvGraphicFramePr>
            <p:nvPr/>
          </p:nvGraphicFramePr>
          <p:xfrm>
            <a:off x="2524125" y="4505325"/>
            <a:ext cx="180657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77" name="公式" r:id="rId7" imgW="22555200" imgH="5486400" progId="Equation.3">
                    <p:embed/>
                  </p:oleObj>
                </mc:Choice>
                <mc:Fallback>
                  <p:oleObj name="公式" r:id="rId7" imgW="22555200" imgH="5486400" progId="Equation.3">
                    <p:embed/>
                    <p:pic>
                      <p:nvPicPr>
                        <p:cNvPr id="0" name="图片 279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4125" y="4505325"/>
                          <a:ext cx="1806575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3" name="Text Box 15"/>
            <p:cNvSpPr txBox="1">
              <a:spLocks noChangeArrowheads="1"/>
            </p:cNvSpPr>
            <p:nvPr/>
          </p:nvSpPr>
          <p:spPr bwMode="auto">
            <a:xfrm>
              <a:off x="4619626" y="4495800"/>
              <a:ext cx="4981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空穴耗尽</a:t>
              </a:r>
              <a:r>
                <a:rPr lang="zh-CN" altLang="en-US" sz="2400">
                  <a:latin typeface="Comic Sans MS" panose="030F0702030302020204" pitchFamily="66" charset="0"/>
                  <a:ea typeface="Dotum" panose="020B0600000101010101" pitchFamily="34" charset="-127"/>
                </a:rPr>
                <a:t> </a:t>
              </a:r>
              <a:r>
                <a:rPr lang="en-US" altLang="zh-CN" sz="2400">
                  <a:latin typeface="Comic Sans MS" panose="030F0702030302020204" pitchFamily="66" charset="0"/>
                  <a:ea typeface="Dotum" panose="020B0600000101010101" pitchFamily="34" charset="-127"/>
                </a:rPr>
                <a:t>(bands bend downward)</a:t>
              </a:r>
              <a:endParaRPr lang="en-US" altLang="zh-CN" sz="2400"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21524" name="Rectangle 16"/>
            <p:cNvSpPr>
              <a:spLocks noChangeArrowheads="1"/>
            </p:cNvSpPr>
            <p:nvPr/>
          </p:nvSpPr>
          <p:spPr bwMode="auto">
            <a:xfrm>
              <a:off x="1524001" y="3130034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512" name="Object 17"/>
            <p:cNvGraphicFramePr>
              <a:graphicFrameLocks noChangeAspect="1"/>
            </p:cNvGraphicFramePr>
            <p:nvPr/>
          </p:nvGraphicFramePr>
          <p:xfrm>
            <a:off x="2305050" y="5106988"/>
            <a:ext cx="221297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78" name="公式" r:id="rId9" imgW="26517600" imgH="5486400" progId="Equation.3">
                    <p:embed/>
                  </p:oleObj>
                </mc:Choice>
                <mc:Fallback>
                  <p:oleObj name="公式" r:id="rId9" imgW="26517600" imgH="5486400" progId="Equation.3">
                    <p:embed/>
                    <p:pic>
                      <p:nvPicPr>
                        <p:cNvPr id="0" name="图片 279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5050" y="5106988"/>
                          <a:ext cx="2212975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5" name="Text Box 18"/>
            <p:cNvSpPr txBox="1">
              <a:spLocks noChangeArrowheads="1"/>
            </p:cNvSpPr>
            <p:nvPr/>
          </p:nvSpPr>
          <p:spPr bwMode="auto">
            <a:xfrm>
              <a:off x="4614864" y="5167313"/>
              <a:ext cx="18621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 dirty="0">
                  <a:latin typeface="Comic Sans MS" panose="030F0702030302020204" pitchFamily="66" charset="0"/>
                </a:rPr>
                <a:t>弱</a:t>
              </a:r>
              <a:r>
                <a:rPr lang="zh-CN" altLang="en-US" sz="2400" dirty="0" smtClean="0">
                  <a:latin typeface="Comic Sans MS" panose="030F0702030302020204" pitchFamily="66" charset="0"/>
                </a:rPr>
                <a:t>反</a:t>
              </a:r>
              <a:r>
                <a:rPr lang="zh-CN" altLang="en-US" sz="2400" dirty="0">
                  <a:latin typeface="Comic Sans MS" panose="030F0702030302020204" pitchFamily="66" charset="0"/>
                </a:rPr>
                <a:t>型</a:t>
              </a:r>
              <a:endParaRPr lang="zh-CN" altLang="en-US" sz="2400" dirty="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21513" name="Object 19"/>
            <p:cNvGraphicFramePr>
              <a:graphicFrameLocks noChangeAspect="1"/>
            </p:cNvGraphicFramePr>
            <p:nvPr/>
          </p:nvGraphicFramePr>
          <p:xfrm>
            <a:off x="2439988" y="5727700"/>
            <a:ext cx="1557337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79" name="公式" r:id="rId11" imgW="16459200" imgH="5486400" progId="Equation.3">
                    <p:embed/>
                  </p:oleObj>
                </mc:Choice>
                <mc:Fallback>
                  <p:oleObj name="公式" r:id="rId11" imgW="16459200" imgH="5486400" progId="Equation.3">
                    <p:embed/>
                    <p:pic>
                      <p:nvPicPr>
                        <p:cNvPr id="0" name="图片 279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988" y="5727700"/>
                          <a:ext cx="1557337" cy="517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6" name="Text Box 20"/>
            <p:cNvSpPr txBox="1">
              <a:spLocks noChangeArrowheads="1"/>
            </p:cNvSpPr>
            <p:nvPr/>
          </p:nvSpPr>
          <p:spPr bwMode="auto">
            <a:xfrm>
              <a:off x="4572000" y="5715000"/>
              <a:ext cx="5111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强反型</a:t>
              </a:r>
              <a:endParaRPr lang="zh-CN" altLang="en-US" sz="240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1"/>
    </mc:Choice>
    <mc:Fallback>
      <p:transition spd="slow" advTm="402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FF08CED-0D2F-440C-9209-081AC10620DA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23559" name="Text Box 2"/>
          <p:cNvSpPr txBox="1">
            <a:spLocks noChangeArrowheads="1"/>
          </p:cNvSpPr>
          <p:nvPr/>
        </p:nvSpPr>
        <p:spPr bwMode="auto">
          <a:xfrm>
            <a:off x="1981201" y="381000"/>
            <a:ext cx="6911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2"/>
                </a:solidFill>
                <a:latin typeface="Comic Sans MS" panose="030F0702030302020204" pitchFamily="66" charset="0"/>
              </a:rPr>
              <a:t>强反型判据</a:t>
            </a:r>
            <a:r>
              <a:rPr lang="zh-CN" altLang="en-US" sz="2400">
                <a:solidFill>
                  <a:schemeClr val="tx2"/>
                </a:solidFill>
                <a:latin typeface="Comic Sans MS" panose="030F0702030302020204" pitchFamily="66" charset="0"/>
                <a:ea typeface="Dotum" panose="020B0600000101010101" pitchFamily="34" charset="-127"/>
              </a:rPr>
              <a:t> </a:t>
            </a:r>
            <a:endParaRPr lang="zh-CN" altLang="en-US" sz="2400">
              <a:solidFill>
                <a:schemeClr val="tx2"/>
              </a:solidFill>
              <a:latin typeface="Comic Sans MS" panose="030F0702030302020204" pitchFamily="66" charset="0"/>
              <a:ea typeface="Dotum" panose="020B0600000101010101" pitchFamily="34" charset="-127"/>
            </a:endParaRP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3505200" y="990600"/>
          <a:ext cx="467995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3" name="" r:id="rId1" imgW="1917700" imgH="482600" progId="Equation.3">
                  <p:embed/>
                </p:oleObj>
              </mc:Choice>
              <mc:Fallback>
                <p:oleObj name="" r:id="rId1" imgW="1917700" imgH="482600" progId="Equation.3">
                  <p:embed/>
                  <p:pic>
                    <p:nvPicPr>
                      <p:cNvPr id="0" name="图片 288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990600"/>
                        <a:ext cx="467995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Text Box 4"/>
          <p:cNvSpPr txBox="1">
            <a:spLocks noChangeArrowheads="1"/>
          </p:cNvSpPr>
          <p:nvPr/>
        </p:nvSpPr>
        <p:spPr bwMode="auto">
          <a:xfrm>
            <a:off x="1774825" y="2492375"/>
            <a:ext cx="7920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2"/>
                </a:solidFill>
                <a:latin typeface="Comic Sans MS" panose="030F0702030302020204" pitchFamily="66" charset="0"/>
              </a:rPr>
              <a:t>最大耗尽层宽度</a:t>
            </a:r>
            <a:endParaRPr lang="zh-CN" altLang="en-US" sz="24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23561" name="Rectangle 5"/>
          <p:cNvSpPr>
            <a:spLocks noChangeArrowheads="1"/>
          </p:cNvSpPr>
          <p:nvPr/>
        </p:nvSpPr>
        <p:spPr bwMode="auto">
          <a:xfrm>
            <a:off x="1524001" y="28680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3555" name="Object 6"/>
          <p:cNvGraphicFramePr>
            <a:graphicFrameLocks noChangeAspect="1"/>
          </p:cNvGraphicFramePr>
          <p:nvPr/>
        </p:nvGraphicFramePr>
        <p:xfrm>
          <a:off x="3581400" y="2492375"/>
          <a:ext cx="53292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4" name="" r:id="rId3" imgW="2362200" imgH="749300" progId="Equation.3">
                  <p:embed/>
                </p:oleObj>
              </mc:Choice>
              <mc:Fallback>
                <p:oleObj name="" r:id="rId3" imgW="2362200" imgH="749300" progId="Equation.3">
                  <p:embed/>
                  <p:pic>
                    <p:nvPicPr>
                      <p:cNvPr id="0" name="图片 288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492375"/>
                        <a:ext cx="53292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2" name="Text Box 7"/>
          <p:cNvSpPr txBox="1">
            <a:spLocks noChangeArrowheads="1"/>
          </p:cNvSpPr>
          <p:nvPr/>
        </p:nvSpPr>
        <p:spPr bwMode="auto">
          <a:xfrm>
            <a:off x="1892299" y="4191000"/>
            <a:ext cx="180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Comic Sans MS" panose="030F0702030302020204" pitchFamily="66" charset="0"/>
              </a:rPr>
              <a:t>表面电荷</a:t>
            </a:r>
            <a:endParaRPr lang="zh-CN" altLang="en-US" sz="2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23556" name="Object 8"/>
          <p:cNvGraphicFramePr>
            <a:graphicFrameLocks noChangeAspect="1"/>
          </p:cNvGraphicFramePr>
          <p:nvPr/>
        </p:nvGraphicFramePr>
        <p:xfrm>
          <a:off x="3581400" y="4818063"/>
          <a:ext cx="38893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5" name="" r:id="rId5" imgW="1511935" imgH="266700" progId="Equation.3">
                  <p:embed/>
                </p:oleObj>
              </mc:Choice>
              <mc:Fallback>
                <p:oleObj name="" r:id="rId5" imgW="1511935" imgH="266700" progId="Equation.3">
                  <p:embed/>
                  <p:pic>
                    <p:nvPicPr>
                      <p:cNvPr id="0" name="图片 288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818063"/>
                        <a:ext cx="3889375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墨迹 1"/>
          <p:cNvSpPr/>
          <p:nvPr/>
        </p:nvSpPr>
        <p:spPr bwMode="auto">
          <a:xfrm>
            <a:off x="2936160" y="753480"/>
            <a:ext cx="7959600" cy="54324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29"/>
    </mc:Choice>
    <mc:Fallback>
      <p:transition spd="slow" advTm="4002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DFDD434-EEEC-47EA-81AF-38F9E8E167B8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2420937" y="73025"/>
            <a:ext cx="7561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chemeClr val="tx2"/>
                </a:solidFill>
                <a:latin typeface="Comic Sans MS" panose="030F0702030302020204" pitchFamily="66" charset="0"/>
                <a:ea typeface="Dotum" panose="020B0600000101010101" pitchFamily="34" charset="-127"/>
              </a:rPr>
              <a:t>Surface Charge vs. Surface Potential</a:t>
            </a:r>
            <a:endParaRPr lang="en-US" altLang="zh-CN" sz="3200" dirty="0">
              <a:solidFill>
                <a:schemeClr val="tx2"/>
              </a:solidFill>
              <a:latin typeface="Comic Sans MS" panose="030F0702030302020204" pitchFamily="66" charset="0"/>
              <a:ea typeface="Dotum" panose="020B0600000101010101" pitchFamily="3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873" y="774700"/>
            <a:ext cx="8043739" cy="5946775"/>
          </a:xfrm>
          <a:prstGeom prst="rect">
            <a:avLst/>
          </a:prstGeom>
        </p:spPr>
      </p:pic>
      <p:sp>
        <p:nvSpPr>
          <p:cNvPr id="3" name="墨迹 2"/>
          <p:cNvSpPr/>
          <p:nvPr/>
        </p:nvSpPr>
        <p:spPr bwMode="auto">
          <a:xfrm>
            <a:off x="1668960" y="1219680"/>
            <a:ext cx="9718200" cy="50047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26"/>
    </mc:Choice>
    <mc:Fallback>
      <p:transition spd="slow" advTm="18142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42D5211-B5C8-46E7-B700-37E19AFB0E4D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164926" y="36514"/>
            <a:ext cx="7010400" cy="1322387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FF0000"/>
                </a:solidFill>
                <a:ea typeface="黑体" panose="02010609060101010101" pitchFamily="49" charset="-122"/>
              </a:rPr>
              <a:t>阈值电压</a:t>
            </a:r>
            <a:endParaRPr lang="zh-CN" altLang="en-US" sz="40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2457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78972" y="1557338"/>
          <a:ext cx="6204856" cy="229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0" name="公式" r:id="rId1" imgW="59436000" imgH="21945600" progId="Equation.3">
                  <p:embed/>
                </p:oleObj>
              </mc:Choice>
              <mc:Fallback>
                <p:oleObj name="公式" r:id="rId1" imgW="59436000" imgH="21945600" progId="Equation.3">
                  <p:embed/>
                  <p:pic>
                    <p:nvPicPr>
                      <p:cNvPr id="0" name="图片 3082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72" y="1557338"/>
                        <a:ext cx="6204856" cy="229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654766" y="4168643"/>
          <a:ext cx="4153686" cy="13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1" name="公式" r:id="rId3" imgW="31089600" imgH="10363200" progId="Equation.3">
                  <p:embed/>
                </p:oleObj>
              </mc:Choice>
              <mc:Fallback>
                <p:oleObj name="公式" r:id="rId3" imgW="31089600" imgH="10363200" progId="Equation.3">
                  <p:embed/>
                  <p:pic>
                    <p:nvPicPr>
                      <p:cNvPr id="0" name="图片 308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4766" y="4168643"/>
                        <a:ext cx="4153686" cy="138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794" y="495301"/>
            <a:ext cx="4217823" cy="4194304"/>
          </a:xfrm>
          <a:prstGeom prst="rect">
            <a:avLst/>
          </a:prstGeom>
        </p:spPr>
      </p:pic>
      <p:sp>
        <p:nvSpPr>
          <p:cNvPr id="3" name="墨迹 2"/>
          <p:cNvSpPr/>
          <p:nvPr/>
        </p:nvSpPr>
        <p:spPr bwMode="auto">
          <a:xfrm>
            <a:off x="1488600" y="3914280"/>
            <a:ext cx="4959720" cy="19249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11"/>
    </mc:Choice>
    <mc:Fallback>
      <p:transition spd="slow" advTm="9521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7398" y="2336760"/>
            <a:ext cx="9622972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CN" altLang="en-US" sz="5400" b="1" dirty="0">
                <a:solidFill>
                  <a:srgbClr val="FF0000"/>
                </a:solidFill>
              </a:rPr>
              <a:t>实际</a:t>
            </a:r>
            <a:r>
              <a:rPr lang="en-US" altLang="zh-CN" sz="5400" b="1" dirty="0">
                <a:solidFill>
                  <a:srgbClr val="FF0000"/>
                </a:solidFill>
              </a:rPr>
              <a:t>MOS</a:t>
            </a:r>
            <a:r>
              <a:rPr lang="zh-CN" altLang="en-US" sz="5400" b="1" dirty="0">
                <a:solidFill>
                  <a:srgbClr val="FF0000"/>
                </a:solidFill>
              </a:rPr>
              <a:t>的</a:t>
            </a:r>
            <a:r>
              <a:rPr lang="zh-CN" altLang="en-US" sz="5400" b="1" dirty="0" smtClean="0">
                <a:solidFill>
                  <a:srgbClr val="FF0000"/>
                </a:solidFill>
              </a:rPr>
              <a:t>平带电压及阈值电压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7"/>
    </mc:Choice>
    <mc:Fallback>
      <p:transition spd="slow" advTm="438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91" y="1643980"/>
            <a:ext cx="7012129" cy="48083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07830" y="237277"/>
            <a:ext cx="11784169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-Roman"/>
              </a:rPr>
              <a:t>Sketch the minority carrier concentrations throughout the transistor under the various operating modes</a:t>
            </a:r>
            <a:endParaRPr lang="en-US" altLang="zh-CN" sz="2400" dirty="0">
              <a:solidFill>
                <a:srgbClr val="000000"/>
              </a:solidFill>
              <a:latin typeface="Times-Roman"/>
            </a:endParaRP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0" y="2240925"/>
            <a:ext cx="3645385" cy="36775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墨迹 2"/>
          <p:cNvSpPr/>
          <p:nvPr/>
        </p:nvSpPr>
        <p:spPr bwMode="auto">
          <a:xfrm>
            <a:off x="718920" y="1743480"/>
            <a:ext cx="11055600" cy="45385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73"/>
    </mc:Choice>
    <mc:Fallback>
      <p:transition spd="slow" advTm="16407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150182" y="0"/>
            <a:ext cx="3311525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功函数差的影响</a:t>
            </a:r>
            <a:endParaRPr lang="zh-CN" altLang="en-US" sz="32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0323" y="1991115"/>
            <a:ext cx="6076950" cy="44767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921223" y="1233651"/>
            <a:ext cx="4066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N-Poly-Si          SiO</a:t>
            </a:r>
            <a:r>
              <a:rPr lang="en-US" altLang="zh-CN" sz="2800" baseline="-25000" dirty="0" smtClean="0"/>
              <a:t>2</a:t>
            </a:r>
            <a:r>
              <a:rPr lang="en-US" altLang="zh-CN" sz="2800" dirty="0" smtClean="0"/>
              <a:t>           Si</a:t>
            </a:r>
            <a:endParaRPr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557372" y="3845490"/>
            <a:ext cx="1393148" cy="1247730"/>
            <a:chOff x="2557372" y="3845490"/>
            <a:chExt cx="1393148" cy="1247730"/>
          </a:xfrm>
        </p:grpSpPr>
        <p:cxnSp>
          <p:nvCxnSpPr>
            <p:cNvPr id="21" name="直接箭头连接符 20"/>
            <p:cNvCxnSpPr/>
            <p:nvPr/>
          </p:nvCxnSpPr>
          <p:spPr>
            <a:xfrm flipH="1">
              <a:off x="3237641" y="3845490"/>
              <a:ext cx="5400" cy="1247730"/>
            </a:xfrm>
            <a:prstGeom prst="straightConnector1">
              <a:avLst/>
            </a:prstGeom>
            <a:ln w="28575">
              <a:solidFill>
                <a:srgbClr val="4F0EF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2557372" y="4310540"/>
                  <a:ext cx="51289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srgbClr val="4F0EF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l-GR" i="1" smtClean="0">
                            <a:solidFill>
                              <a:srgbClr val="4F0EF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b="0" i="1" baseline="-25000" smtClean="0">
                            <a:solidFill>
                              <a:srgbClr val="4F0EF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zh-CN" altLang="en-US" baseline="-25000" dirty="0">
                    <a:solidFill>
                      <a:srgbClr val="4F0EF2"/>
                    </a:solidFill>
                  </a:endParaRP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7372" y="4310540"/>
                  <a:ext cx="512896" cy="2769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连接符 22"/>
            <p:cNvCxnSpPr/>
            <p:nvPr/>
          </p:nvCxnSpPr>
          <p:spPr>
            <a:xfrm flipH="1">
              <a:off x="2902894" y="5093220"/>
              <a:ext cx="1047626" cy="0"/>
            </a:xfrm>
            <a:prstGeom prst="line">
              <a:avLst/>
            </a:prstGeom>
            <a:ln w="28575">
              <a:solidFill>
                <a:srgbClr val="4F0E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p:sp>
        <p:nvSpPr>
          <p:cNvPr id="5" name="墨迹 4"/>
          <p:cNvSpPr/>
          <p:nvPr/>
        </p:nvSpPr>
        <p:spPr bwMode="auto">
          <a:xfrm>
            <a:off x="2542680" y="866160"/>
            <a:ext cx="9648360" cy="55216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14"/>
    </mc:Choice>
    <mc:Fallback>
      <p:transition spd="slow" advTm="7841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9552839-19CF-4D40-AD64-D5F901B41602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pic>
        <p:nvPicPr>
          <p:cNvPr id="20484" name="Picture 2" descr="109-45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246132"/>
            <a:ext cx="53625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 descr="109-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2" y="5384800"/>
            <a:ext cx="38100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墨迹 1"/>
          <p:cNvSpPr/>
          <p:nvPr/>
        </p:nvSpPr>
        <p:spPr bwMode="auto">
          <a:xfrm>
            <a:off x="2028240" y="1180080"/>
            <a:ext cx="10019160" cy="36140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92"/>
    </mc:Choice>
    <mc:Fallback>
      <p:transition spd="slow" advTm="8239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1174" y="1177446"/>
                <a:ext cx="1078491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800" dirty="0" smtClean="0"/>
                  <a:t>可见，在金属</a:t>
                </a:r>
                <a:r>
                  <a:rPr lang="en-US" altLang="zh-CN" sz="2800" dirty="0" smtClean="0"/>
                  <a:t>-</a:t>
                </a:r>
                <a:r>
                  <a:rPr lang="zh-CN" altLang="en-US" sz="2800" dirty="0" smtClean="0"/>
                  <a:t>半导体功函数差不为零时，平衡条件下，半导体表面电势不为零，要使半导体表面恢复零电势，即使半导体表面处于平带状态，需要给金属电极施加一个电压，以消除金属</a:t>
                </a:r>
                <a:r>
                  <a:rPr lang="en-US" altLang="zh-CN" sz="2800" dirty="0" smtClean="0"/>
                  <a:t>-</a:t>
                </a:r>
                <a:r>
                  <a:rPr lang="zh-CN" altLang="en-US" sz="2800" dirty="0" smtClean="0"/>
                  <a:t>半导体功函数差的影响。这个电压称为平带电压，用</a:t>
                </a:r>
                <a:r>
                  <a:rPr lang="en-US" altLang="zh-CN" sz="2800" dirty="0" smtClean="0"/>
                  <a:t>V</a:t>
                </a:r>
                <a:r>
                  <a:rPr lang="en-US" altLang="zh-CN" sz="2800" baseline="-25000" dirty="0" smtClean="0"/>
                  <a:t>FB</a:t>
                </a:r>
                <a:r>
                  <a:rPr lang="zh-CN" altLang="en-US" sz="2800" dirty="0" smtClean="0"/>
                  <a:t>表示。且</a:t>
                </a:r>
                <a:endParaRPr lang="en-US" altLang="zh-CN" sz="2800" dirty="0" smtClean="0"/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74" y="1177446"/>
                <a:ext cx="10784910" cy="3323987"/>
              </a:xfrm>
              <a:prstGeom prst="rect">
                <a:avLst/>
              </a:prstGeom>
              <a:blipFill rotWithShape="1">
                <a:blip r:embed="rId1"/>
                <a:stretch>
                  <a:fillRect l="-3" t="-5" r="4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1174" y="42597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平带电压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50937" y="4960307"/>
                <a:ext cx="931936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 smtClean="0"/>
                  <a:t>考虑金属半导体功函数差以后的阈值电压</a:t>
                </a:r>
                <a:endParaRPr lang="en-US" altLang="zh-CN" sz="28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 smtClean="0"/>
                  <a:t>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𝐹𝐵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𝑇𝐻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     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7" y="4960307"/>
                <a:ext cx="9319364" cy="1384995"/>
              </a:xfrm>
              <a:prstGeom prst="rect">
                <a:avLst/>
              </a:prstGeom>
              <a:blipFill rotWithShape="1">
                <a:blip r:embed="rId2"/>
                <a:stretch>
                  <a:fillRect l="-1" t="-23" r="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墨迹 6"/>
          <p:cNvSpPr/>
          <p:nvPr/>
        </p:nvSpPr>
        <p:spPr bwMode="auto">
          <a:xfrm>
            <a:off x="4226400" y="4485600"/>
            <a:ext cx="3558960" cy="20761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0"/>
    </mc:Choice>
    <mc:Fallback>
      <p:transition spd="slow" advTm="2113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51353" y="2889251"/>
            <a:ext cx="10843961" cy="1139825"/>
          </a:xfrm>
        </p:spPr>
        <p:txBody>
          <a:bodyPr>
            <a:normAutofit fontScale="90000"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氧化物电荷</a:t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zh-CN" altLang="en-US" dirty="0" smtClean="0">
                <a:solidFill>
                  <a:srgbClr val="FF0000"/>
                </a:solidFill>
              </a:rPr>
              <a:t>及其对平带电压和阈值电压的影响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4"/>
    </mc:Choice>
    <mc:Fallback>
      <p:transition spd="slow" advTm="799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30354" y="1692036"/>
          <a:ext cx="6400800" cy="451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9" name="" r:id="rId1" imgW="3810000" imgH="2686050" progId="Paint.Picture">
                  <p:embed/>
                </p:oleObj>
              </mc:Choice>
              <mc:Fallback>
                <p:oleObj name="" r:id="rId1" imgW="3810000" imgH="2686050" progId="Paint.Picture">
                  <p:embed/>
                  <p:pic>
                    <p:nvPicPr>
                      <p:cNvPr id="0" name="图片 328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354" y="1692036"/>
                        <a:ext cx="6400800" cy="451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22366" y="289878"/>
            <a:ext cx="6808788" cy="94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氧化物电荷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墨迹 2"/>
          <p:cNvSpPr/>
          <p:nvPr/>
        </p:nvSpPr>
        <p:spPr bwMode="auto">
          <a:xfrm>
            <a:off x="892800" y="1974960"/>
            <a:ext cx="4611600" cy="29397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6"/>
    </mc:Choice>
    <mc:Fallback>
      <p:transition spd="slow" advTm="5264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51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" y="115669"/>
                <a:ext cx="8583048" cy="5218113"/>
              </a:xfrm>
              <a:noFill/>
            </p:spPr>
            <p:txBody>
              <a:bodyPr>
                <a:normAutofit/>
              </a:bodyPr>
              <a:lstStyle/>
              <a:p>
                <a:pPr algn="just" eaLnBrk="1" hangingPunct="1">
                  <a:lnSpc>
                    <a:spcPct val="16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600" dirty="0" smtClean="0"/>
                  <a:t>克服硅－二氧化硅界面电荷和二氧化硅中电荷影响所需要的平带电压：</a:t>
                </a:r>
                <a:endParaRPr lang="zh-CN" altLang="en-US" sz="2600" dirty="0" smtClean="0"/>
              </a:p>
              <a:p>
                <a:pPr algn="just">
                  <a:lnSpc>
                    <a:spcPct val="16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𝑭𝑩</m:t>
                        </m:r>
                      </m:sub>
                    </m:sSub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600" b="1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sz="2600" b="1" i="0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 i="1" dirty="0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600" b="1" i="1" dirty="0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600" b="1" i="1" dirty="0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  <m:t>𝒐𝒙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den>
                    </m:f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6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 i="1" dirty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2600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600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zh-CN" altLang="en-US" sz="2600" b="1" i="1" dirty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2600" b="1" i="1" dirty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600" b="1" i="1" dirty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CN" sz="2600" b="1" i="1" dirty="0">
                                    <a:latin typeface="Cambria Math" panose="02040503050406030204" pitchFamily="18" charset="0"/>
                                  </a:rPr>
                                  <m:t>𝒐𝒙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6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den>
                    </m:f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b="1" i="1" dirty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2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sSub>
                          <m:sSubPr>
                            <m:ctrlP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600" b="1" dirty="0" smtClean="0"/>
              </a:p>
              <a:p>
                <a:pPr algn="just" eaLnBrk="1" hangingPunct="1">
                  <a:lnSpc>
                    <a:spcPct val="19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200" dirty="0"/>
                  <a:t>如果氧化层中正电荷连续分布，电荷体密度为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/>
                  <a:t> 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zh-CN" altLang="en-US" sz="2200" b="1" dirty="0">
                  <a:latin typeface="宋体" panose="02010600030101010101" pitchFamily="2" charset="-122"/>
                </a:endParaRPr>
              </a:p>
              <a:p>
                <a:pPr algn="ctr" eaLnBrk="1" hangingPunct="1">
                  <a:lnSpc>
                    <a:spcPct val="95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200" b="1" dirty="0" smtClean="0">
                    <a:latin typeface="宋体" panose="02010600030101010101" pitchFamily="2" charset="-122"/>
                  </a:rPr>
                  <a:t>   </a:t>
                </a:r>
                <a:endParaRPr lang="zh-CN" altLang="en-US" sz="2200" b="1" dirty="0">
                  <a:latin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151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" y="115669"/>
                <a:ext cx="8583048" cy="5218113"/>
              </a:xfrm>
              <a:blipFill rotWithShape="1">
                <a:blip r:embed="rId1"/>
                <a:stretch>
                  <a:fillRect t="-2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2236746" y="3594893"/>
          <a:ext cx="35052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1" name="公式" r:id="rId2" imgW="33223200" imgH="10363200" progId="Equation.3">
                  <p:embed/>
                </p:oleObj>
              </mc:Choice>
              <mc:Fallback>
                <p:oleObj name="公式" r:id="rId2" imgW="33223200" imgH="10363200" progId="Equation.3">
                  <p:embed/>
                  <p:pic>
                    <p:nvPicPr>
                      <p:cNvPr id="0" name="图片 3394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46" y="3594893"/>
                        <a:ext cx="35052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7"/>
          <p:cNvGraphicFramePr>
            <a:graphicFrameLocks noChangeAspect="1"/>
          </p:cNvGraphicFramePr>
          <p:nvPr/>
        </p:nvGraphicFramePr>
        <p:xfrm>
          <a:off x="2247149" y="4922837"/>
          <a:ext cx="4111625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2" name="公式" r:id="rId4" imgW="47853600" imgH="10363200" progId="Equation.3">
                  <p:embed/>
                </p:oleObj>
              </mc:Choice>
              <mc:Fallback>
                <p:oleObj name="公式" r:id="rId4" imgW="47853600" imgH="10363200" progId="Equation.3">
                  <p:embed/>
                  <p:pic>
                    <p:nvPicPr>
                      <p:cNvPr id="0" name="图片 3394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149" y="4922837"/>
                        <a:ext cx="4111625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8818323" y="451643"/>
            <a:ext cx="3234999" cy="5688013"/>
            <a:chOff x="7542539" y="0"/>
            <a:chExt cx="3234999" cy="5688013"/>
          </a:xfrm>
        </p:grpSpPr>
        <p:sp>
          <p:nvSpPr>
            <p:cNvPr id="6153" name="Line 8"/>
            <p:cNvSpPr>
              <a:spLocks noChangeShapeType="1"/>
            </p:cNvSpPr>
            <p:nvPr/>
          </p:nvSpPr>
          <p:spPr bwMode="auto">
            <a:xfrm>
              <a:off x="7808914" y="2181225"/>
              <a:ext cx="26812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4" name="Line 9"/>
            <p:cNvSpPr>
              <a:spLocks noChangeShapeType="1"/>
            </p:cNvSpPr>
            <p:nvPr/>
          </p:nvSpPr>
          <p:spPr bwMode="auto">
            <a:xfrm>
              <a:off x="8032750" y="515939"/>
              <a:ext cx="0" cy="1665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>
              <a:off x="10104438" y="560389"/>
              <a:ext cx="0" cy="1620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>
              <a:off x="8618538" y="560389"/>
              <a:ext cx="0" cy="1620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Line 12"/>
            <p:cNvSpPr>
              <a:spLocks noChangeShapeType="1"/>
            </p:cNvSpPr>
            <p:nvPr/>
          </p:nvSpPr>
          <p:spPr bwMode="auto">
            <a:xfrm>
              <a:off x="8618539" y="560388"/>
              <a:ext cx="134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Line 13"/>
            <p:cNvSpPr>
              <a:spLocks noChangeShapeType="1"/>
            </p:cNvSpPr>
            <p:nvPr/>
          </p:nvSpPr>
          <p:spPr bwMode="auto">
            <a:xfrm>
              <a:off x="8753475" y="560389"/>
              <a:ext cx="0" cy="1620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9" name="Text Box 14"/>
            <p:cNvSpPr txBox="1">
              <a:spLocks noChangeArrowheads="1"/>
            </p:cNvSpPr>
            <p:nvPr/>
          </p:nvSpPr>
          <p:spPr bwMode="auto">
            <a:xfrm>
              <a:off x="7542539" y="0"/>
              <a:ext cx="31254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M           SiO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              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S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160" name="Text Box 15"/>
            <p:cNvSpPr txBox="1">
              <a:spLocks noChangeArrowheads="1"/>
            </p:cNvSpPr>
            <p:nvPr/>
          </p:nvSpPr>
          <p:spPr bwMode="auto">
            <a:xfrm>
              <a:off x="8526463" y="458788"/>
              <a:ext cx="990600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60000"/>
                </a:lnSpc>
                <a:spcBef>
                  <a:spcPct val="50000"/>
                </a:spcBef>
              </a:pPr>
              <a:endParaRPr lang="zh-CN" altLang="en-US" sz="28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161" name="Text Box 16"/>
            <p:cNvSpPr txBox="1">
              <a:spLocks noChangeArrowheads="1"/>
            </p:cNvSpPr>
            <p:nvPr/>
          </p:nvSpPr>
          <p:spPr bwMode="auto">
            <a:xfrm>
              <a:off x="7896225" y="2033588"/>
              <a:ext cx="2484438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60000"/>
                </a:lnSpc>
                <a:spcBef>
                  <a:spcPct val="20000"/>
                </a:spcBef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x+dx</a:t>
              </a:r>
              <a:r>
                <a:rPr lang="en-US" altLang="zh-CN" sz="2800" b="1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   x</a:t>
              </a:r>
              <a:r>
                <a:rPr lang="en-US" altLang="zh-CN" sz="2800" b="1" baseline="-25000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endParaRPr lang="en-US" altLang="zh-CN" sz="2800" b="1" baseline="-250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162" name="Line 17"/>
            <p:cNvSpPr>
              <a:spLocks noChangeShapeType="1"/>
            </p:cNvSpPr>
            <p:nvPr/>
          </p:nvSpPr>
          <p:spPr bwMode="auto">
            <a:xfrm flipH="1">
              <a:off x="8618539" y="739775"/>
              <a:ext cx="134937" cy="134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3" name="Line 18"/>
            <p:cNvSpPr>
              <a:spLocks noChangeShapeType="1"/>
            </p:cNvSpPr>
            <p:nvPr/>
          </p:nvSpPr>
          <p:spPr bwMode="auto">
            <a:xfrm flipH="1">
              <a:off x="8618539" y="1909764"/>
              <a:ext cx="134937" cy="134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Line 19"/>
            <p:cNvSpPr>
              <a:spLocks noChangeShapeType="1"/>
            </p:cNvSpPr>
            <p:nvPr/>
          </p:nvSpPr>
          <p:spPr bwMode="auto">
            <a:xfrm flipH="1">
              <a:off x="8618539" y="1009650"/>
              <a:ext cx="134937" cy="134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Line 20"/>
            <p:cNvSpPr>
              <a:spLocks noChangeShapeType="1"/>
            </p:cNvSpPr>
            <p:nvPr/>
          </p:nvSpPr>
          <p:spPr bwMode="auto">
            <a:xfrm flipH="1">
              <a:off x="8618539" y="1281114"/>
              <a:ext cx="134937" cy="134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Line 21"/>
            <p:cNvSpPr>
              <a:spLocks noChangeShapeType="1"/>
            </p:cNvSpPr>
            <p:nvPr/>
          </p:nvSpPr>
          <p:spPr bwMode="auto">
            <a:xfrm flipH="1">
              <a:off x="8618539" y="1639889"/>
              <a:ext cx="134937" cy="134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9" name="Line 25"/>
            <p:cNvSpPr>
              <a:spLocks noChangeShapeType="1"/>
            </p:cNvSpPr>
            <p:nvPr/>
          </p:nvSpPr>
          <p:spPr bwMode="auto">
            <a:xfrm flipH="1">
              <a:off x="8032750" y="874713"/>
              <a:ext cx="585788" cy="0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0" name="Line 26"/>
            <p:cNvSpPr>
              <a:spLocks noChangeShapeType="1"/>
            </p:cNvSpPr>
            <p:nvPr/>
          </p:nvSpPr>
          <p:spPr bwMode="auto">
            <a:xfrm flipH="1">
              <a:off x="8000826" y="1235075"/>
              <a:ext cx="585788" cy="0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Line 27"/>
            <p:cNvSpPr>
              <a:spLocks noChangeShapeType="1"/>
            </p:cNvSpPr>
            <p:nvPr/>
          </p:nvSpPr>
          <p:spPr bwMode="auto">
            <a:xfrm flipH="1">
              <a:off x="8000826" y="1595438"/>
              <a:ext cx="585788" cy="0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2" name="Line 28"/>
            <p:cNvSpPr>
              <a:spLocks noChangeShapeType="1"/>
            </p:cNvSpPr>
            <p:nvPr/>
          </p:nvSpPr>
          <p:spPr bwMode="auto">
            <a:xfrm flipH="1">
              <a:off x="8032750" y="1909763"/>
              <a:ext cx="585788" cy="0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3" name="Line 29"/>
            <p:cNvSpPr>
              <a:spLocks noChangeShapeType="1"/>
            </p:cNvSpPr>
            <p:nvPr/>
          </p:nvSpPr>
          <p:spPr bwMode="auto">
            <a:xfrm flipV="1">
              <a:off x="8753476" y="913844"/>
              <a:ext cx="1349375" cy="6906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4" name="Line 30"/>
            <p:cNvSpPr>
              <a:spLocks noChangeShapeType="1"/>
            </p:cNvSpPr>
            <p:nvPr/>
          </p:nvSpPr>
          <p:spPr bwMode="auto">
            <a:xfrm flipV="1">
              <a:off x="8753476" y="1312862"/>
              <a:ext cx="1349375" cy="12701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Line 31"/>
            <p:cNvSpPr>
              <a:spLocks noChangeShapeType="1"/>
            </p:cNvSpPr>
            <p:nvPr/>
          </p:nvSpPr>
          <p:spPr bwMode="auto">
            <a:xfrm>
              <a:off x="8797926" y="1730375"/>
              <a:ext cx="1304925" cy="0"/>
            </a:xfrm>
            <a:prstGeom prst="line">
              <a:avLst/>
            </a:prstGeom>
            <a:noFill/>
            <a:ln w="9525">
              <a:solidFill>
                <a:srgbClr val="4F0EF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6" name="Text Box 32"/>
            <p:cNvSpPr txBox="1">
              <a:spLocks noChangeArrowheads="1"/>
            </p:cNvSpPr>
            <p:nvPr/>
          </p:nvSpPr>
          <p:spPr bwMode="auto">
            <a:xfrm>
              <a:off x="8481548" y="458788"/>
              <a:ext cx="391454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177" name="Line 33"/>
            <p:cNvSpPr>
              <a:spLocks noChangeShapeType="1"/>
            </p:cNvSpPr>
            <p:nvPr/>
          </p:nvSpPr>
          <p:spPr bwMode="auto">
            <a:xfrm>
              <a:off x="8096250" y="5151438"/>
              <a:ext cx="2681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Line 34"/>
            <p:cNvSpPr>
              <a:spLocks noChangeShapeType="1"/>
            </p:cNvSpPr>
            <p:nvPr/>
          </p:nvSpPr>
          <p:spPr bwMode="auto">
            <a:xfrm>
              <a:off x="8075613" y="3395664"/>
              <a:ext cx="0" cy="1665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35"/>
            <p:cNvSpPr>
              <a:spLocks noChangeShapeType="1"/>
            </p:cNvSpPr>
            <p:nvPr/>
          </p:nvSpPr>
          <p:spPr bwMode="auto">
            <a:xfrm>
              <a:off x="10147300" y="3440114"/>
              <a:ext cx="0" cy="1620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Line 36"/>
            <p:cNvSpPr>
              <a:spLocks noChangeShapeType="1"/>
            </p:cNvSpPr>
            <p:nvPr/>
          </p:nvSpPr>
          <p:spPr bwMode="auto">
            <a:xfrm>
              <a:off x="8661400" y="3440114"/>
              <a:ext cx="0" cy="1620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37"/>
            <p:cNvSpPr>
              <a:spLocks noChangeShapeType="1"/>
            </p:cNvSpPr>
            <p:nvPr/>
          </p:nvSpPr>
          <p:spPr bwMode="auto">
            <a:xfrm>
              <a:off x="8661400" y="3440113"/>
              <a:ext cx="1349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38"/>
            <p:cNvSpPr>
              <a:spLocks noChangeShapeType="1"/>
            </p:cNvSpPr>
            <p:nvPr/>
          </p:nvSpPr>
          <p:spPr bwMode="auto">
            <a:xfrm>
              <a:off x="8796338" y="3440114"/>
              <a:ext cx="0" cy="1620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4" name="Text Box 40"/>
            <p:cNvSpPr txBox="1">
              <a:spLocks noChangeArrowheads="1"/>
            </p:cNvSpPr>
            <p:nvPr/>
          </p:nvSpPr>
          <p:spPr bwMode="auto">
            <a:xfrm>
              <a:off x="7939089" y="4913313"/>
              <a:ext cx="2484437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60000"/>
                </a:lnSpc>
                <a:spcBef>
                  <a:spcPct val="20000"/>
                </a:spcBef>
              </a:pP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   x+dx</a:t>
              </a:r>
              <a:r>
                <a:rPr lang="en-US" altLang="zh-CN" sz="2800" b="1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sz="28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   x</a:t>
              </a:r>
              <a:r>
                <a:rPr lang="en-US" altLang="zh-CN" sz="2800" b="1" baseline="-25000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endParaRPr lang="en-US" altLang="zh-CN" sz="2800" b="1" baseline="-25000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185" name="Line 41"/>
            <p:cNvSpPr>
              <a:spLocks noChangeShapeType="1"/>
            </p:cNvSpPr>
            <p:nvPr/>
          </p:nvSpPr>
          <p:spPr bwMode="auto">
            <a:xfrm flipH="1">
              <a:off x="8661400" y="3619500"/>
              <a:ext cx="134938" cy="134938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6" name="Line 42"/>
            <p:cNvSpPr>
              <a:spLocks noChangeShapeType="1"/>
            </p:cNvSpPr>
            <p:nvPr/>
          </p:nvSpPr>
          <p:spPr bwMode="auto">
            <a:xfrm flipH="1">
              <a:off x="8661400" y="4789489"/>
              <a:ext cx="134938" cy="134937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7" name="Line 43"/>
            <p:cNvSpPr>
              <a:spLocks noChangeShapeType="1"/>
            </p:cNvSpPr>
            <p:nvPr/>
          </p:nvSpPr>
          <p:spPr bwMode="auto">
            <a:xfrm flipH="1">
              <a:off x="8661400" y="3889375"/>
              <a:ext cx="134938" cy="134938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8" name="Line 44"/>
            <p:cNvSpPr>
              <a:spLocks noChangeShapeType="1"/>
            </p:cNvSpPr>
            <p:nvPr/>
          </p:nvSpPr>
          <p:spPr bwMode="auto">
            <a:xfrm flipH="1">
              <a:off x="8661400" y="4160839"/>
              <a:ext cx="134938" cy="134937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9" name="Line 45"/>
            <p:cNvSpPr>
              <a:spLocks noChangeShapeType="1"/>
            </p:cNvSpPr>
            <p:nvPr/>
          </p:nvSpPr>
          <p:spPr bwMode="auto">
            <a:xfrm flipH="1">
              <a:off x="8661400" y="4519614"/>
              <a:ext cx="134938" cy="134937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0" name="Line 46"/>
            <p:cNvSpPr>
              <a:spLocks noChangeShapeType="1"/>
            </p:cNvSpPr>
            <p:nvPr/>
          </p:nvSpPr>
          <p:spPr bwMode="auto">
            <a:xfrm flipH="1">
              <a:off x="8075614" y="3754438"/>
              <a:ext cx="585787" cy="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1" name="Line 47"/>
            <p:cNvSpPr>
              <a:spLocks noChangeShapeType="1"/>
            </p:cNvSpPr>
            <p:nvPr/>
          </p:nvSpPr>
          <p:spPr bwMode="auto">
            <a:xfrm flipH="1">
              <a:off x="8056216" y="4114800"/>
              <a:ext cx="585787" cy="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2" name="Line 48"/>
            <p:cNvSpPr>
              <a:spLocks noChangeShapeType="1"/>
            </p:cNvSpPr>
            <p:nvPr/>
          </p:nvSpPr>
          <p:spPr bwMode="auto">
            <a:xfrm flipH="1">
              <a:off x="8043690" y="4475163"/>
              <a:ext cx="585787" cy="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3" name="Line 49"/>
            <p:cNvSpPr>
              <a:spLocks noChangeShapeType="1"/>
            </p:cNvSpPr>
            <p:nvPr/>
          </p:nvSpPr>
          <p:spPr bwMode="auto">
            <a:xfrm flipH="1">
              <a:off x="8060140" y="4841486"/>
              <a:ext cx="585787" cy="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4" name="Text Box 50"/>
            <p:cNvSpPr txBox="1">
              <a:spLocks noChangeArrowheads="1"/>
            </p:cNvSpPr>
            <p:nvPr/>
          </p:nvSpPr>
          <p:spPr bwMode="auto">
            <a:xfrm>
              <a:off x="8524411" y="3338513"/>
              <a:ext cx="391454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  <a:p>
              <a:pPr algn="just" eaLnBrk="1" hangingPunct="1"/>
              <a:r>
                <a:rPr lang="zh-CN" altLang="en-US" sz="1600" b="1">
                  <a:solidFill>
                    <a:schemeClr val="hlin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＋</a:t>
              </a:r>
              <a:endParaRPr lang="zh-CN" altLang="en-US" sz="1600" b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196" name="Line 52"/>
            <p:cNvSpPr>
              <a:spLocks noChangeShapeType="1"/>
            </p:cNvSpPr>
            <p:nvPr/>
          </p:nvSpPr>
          <p:spPr bwMode="auto">
            <a:xfrm flipH="1">
              <a:off x="8075614" y="3924300"/>
              <a:ext cx="585787" cy="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7" name="Line 53"/>
            <p:cNvSpPr>
              <a:spLocks noChangeShapeType="1"/>
            </p:cNvSpPr>
            <p:nvPr/>
          </p:nvSpPr>
          <p:spPr bwMode="auto">
            <a:xfrm flipH="1">
              <a:off x="8096249" y="4295776"/>
              <a:ext cx="549678" cy="0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8" name="Line 54"/>
            <p:cNvSpPr>
              <a:spLocks noChangeShapeType="1"/>
            </p:cNvSpPr>
            <p:nvPr/>
          </p:nvSpPr>
          <p:spPr bwMode="auto">
            <a:xfrm flipH="1" flipV="1">
              <a:off x="8091087" y="4641849"/>
              <a:ext cx="616351" cy="1589"/>
            </a:xfrm>
            <a:prstGeom prst="line">
              <a:avLst/>
            </a:prstGeom>
            <a:noFill/>
            <a:ln w="9525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4" name="Object 6"/>
          <p:cNvGraphicFramePr>
            <a:graphicFrameLocks noChangeAspect="1"/>
          </p:cNvGraphicFramePr>
          <p:nvPr/>
        </p:nvGraphicFramePr>
        <p:xfrm>
          <a:off x="2149097" y="5935384"/>
          <a:ext cx="2813610" cy="996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3" name="" r:id="rId6" imgW="1210945" imgH="433070" progId="Equation.3">
                  <p:embed/>
                </p:oleObj>
              </mc:Choice>
              <mc:Fallback>
                <p:oleObj name="" r:id="rId6" imgW="1210945" imgH="433070" progId="Equation.3">
                  <p:embed/>
                  <p:pic>
                    <p:nvPicPr>
                      <p:cNvPr id="0" name="图片 339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097" y="5935384"/>
                        <a:ext cx="2813610" cy="996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068524" y="6248888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有效面电荷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50967" y="4844100"/>
            <a:ext cx="2031325" cy="794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总的平带电压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52195" y="15674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X=0, V=0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X=x0, V</a:t>
            </a:r>
            <a:r>
              <a:rPr lang="zh-CN" altLang="en-US" sz="2400" dirty="0"/>
              <a:t>最大</a:t>
            </a:r>
            <a:endParaRPr lang="zh-CN" altLang="en-US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9742129" y="526276"/>
                <a:ext cx="287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129" y="526276"/>
                <a:ext cx="28713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207" t="-179" r="-9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墨迹 7"/>
          <p:cNvSpPr/>
          <p:nvPr/>
        </p:nvSpPr>
        <p:spPr bwMode="auto">
          <a:xfrm>
            <a:off x="1440" y="1409400"/>
            <a:ext cx="12189600" cy="54583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88"/>
    </mc:Choice>
    <mc:Fallback>
      <p:transition spd="slow" advTm="114788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0" y="125260"/>
            <a:ext cx="8839200" cy="6510670"/>
          </a:xfrm>
          <a:noFill/>
        </p:spPr>
        <p:txBody>
          <a:bodyPr>
            <a:normAutofit/>
          </a:bodyPr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600" dirty="0">
                <a:ea typeface="黑体" panose="02010609060101010101" pitchFamily="49" charset="-122"/>
              </a:rPr>
              <a:t>实际的</a:t>
            </a:r>
            <a:r>
              <a:rPr lang="en-US" altLang="zh-CN" sz="2600" dirty="0">
                <a:ea typeface="黑体" panose="02010609060101010101" pitchFamily="49" charset="-122"/>
              </a:rPr>
              <a:t>MOS</a:t>
            </a:r>
            <a:r>
              <a:rPr lang="zh-CN" altLang="en-US" sz="2600" dirty="0" smtClean="0">
                <a:ea typeface="黑体" panose="02010609060101010101" pitchFamily="49" charset="-122"/>
              </a:rPr>
              <a:t>阈值电压</a:t>
            </a:r>
            <a:r>
              <a:rPr lang="zh-CN" altLang="en-US" sz="2600" dirty="0" smtClean="0"/>
              <a:t>平带电压</a:t>
            </a:r>
            <a:endParaRPr lang="zh-CN" altLang="en-US" sz="2600" dirty="0"/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zh-CN" altLang="en-US" sz="2600" dirty="0"/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</a:rPr>
              <a:t>阈值电压</a:t>
            </a:r>
            <a:endParaRPr lang="zh-CN" altLang="en-US" sz="2600" dirty="0"/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600" b="1" dirty="0">
                <a:latin typeface="宋体" panose="02010600030101010101" pitchFamily="2" charset="-122"/>
              </a:rPr>
              <a:t>	</a:t>
            </a:r>
            <a:endParaRPr lang="zh-CN" altLang="en-US" sz="2600" b="1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600" b="1" dirty="0"/>
              <a:t> </a:t>
            </a:r>
            <a:endParaRPr lang="zh-CN" altLang="en-US" sz="2600" b="1" dirty="0"/>
          </a:p>
        </p:txBody>
      </p:sp>
      <p:sp>
        <p:nvSpPr>
          <p:cNvPr id="8199" name="Rectangle 4"/>
          <p:cNvSpPr>
            <a:spLocks noChangeArrowheads="1"/>
          </p:cNvSpPr>
          <p:nvPr/>
        </p:nvSpPr>
        <p:spPr bwMode="auto">
          <a:xfrm>
            <a:off x="5372100" y="321468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0" name="Rectangle 5"/>
          <p:cNvSpPr>
            <a:spLocks noChangeArrowheads="1"/>
          </p:cNvSpPr>
          <p:nvPr/>
        </p:nvSpPr>
        <p:spPr bwMode="auto">
          <a:xfrm>
            <a:off x="5491163" y="321468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1" name="Rectangle 6"/>
          <p:cNvSpPr>
            <a:spLocks noChangeArrowheads="1"/>
          </p:cNvSpPr>
          <p:nvPr/>
        </p:nvSpPr>
        <p:spPr bwMode="auto">
          <a:xfrm>
            <a:off x="5734050" y="321468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7"/>
          <p:cNvSpPr>
            <a:spLocks noChangeArrowheads="1"/>
          </p:cNvSpPr>
          <p:nvPr/>
        </p:nvSpPr>
        <p:spPr bwMode="auto">
          <a:xfrm>
            <a:off x="5262563" y="3214688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194" name="Object 8"/>
          <p:cNvGraphicFramePr>
            <a:graphicFrameLocks noChangeAspect="1"/>
          </p:cNvGraphicFramePr>
          <p:nvPr/>
        </p:nvGraphicFramePr>
        <p:xfrm>
          <a:off x="3159125" y="545768"/>
          <a:ext cx="4664075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9" name="公式" r:id="rId1" imgW="41148000" imgH="10363200" progId="Equation.3">
                  <p:embed/>
                </p:oleObj>
              </mc:Choice>
              <mc:Fallback>
                <p:oleObj name="公式" r:id="rId1" imgW="41148000" imgH="10363200" progId="Equation.3">
                  <p:embed/>
                  <p:pic>
                    <p:nvPicPr>
                      <p:cNvPr id="0" name="图片 3495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545768"/>
                        <a:ext cx="4664075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0"/>
          <p:cNvGraphicFramePr>
            <a:graphicFrameLocks noChangeAspect="1"/>
          </p:cNvGraphicFramePr>
          <p:nvPr/>
        </p:nvGraphicFramePr>
        <p:xfrm>
          <a:off x="1742281" y="1773015"/>
          <a:ext cx="84883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0" name="公式" r:id="rId3" imgW="80162400" imgH="10363200" progId="Equation.3">
                  <p:embed/>
                </p:oleObj>
              </mc:Choice>
              <mc:Fallback>
                <p:oleObj name="公式" r:id="rId3" imgW="80162400" imgH="10363200" progId="Equation.3">
                  <p:embed/>
                  <p:pic>
                    <p:nvPicPr>
                      <p:cNvPr id="0" name="图片 3495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281" y="1773015"/>
                        <a:ext cx="848836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5986463" y="3319463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00" y="3214688"/>
            <a:ext cx="3877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/>
              <a:t>阈值电压的调整：</a:t>
            </a:r>
            <a:endParaRPr lang="en-US" altLang="zh-CN" sz="3600" dirty="0" smtClean="0"/>
          </a:p>
          <a:p>
            <a:pPr lvl="1">
              <a:lnSpc>
                <a:spcPct val="150000"/>
              </a:lnSpc>
            </a:pPr>
            <a:r>
              <a:rPr lang="zh-CN" altLang="en-US" sz="2800" dirty="0" smtClean="0"/>
              <a:t>离子注入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800" dirty="0" smtClean="0"/>
              <a:t>衬底偏置电压</a:t>
            </a:r>
            <a:endParaRPr lang="zh-CN" altLang="en-US" sz="2800" dirty="0"/>
          </a:p>
        </p:txBody>
      </p:sp>
      <p:sp>
        <p:nvSpPr>
          <p:cNvPr id="4" name="墨迹 3"/>
          <p:cNvSpPr/>
          <p:nvPr/>
        </p:nvSpPr>
        <p:spPr bwMode="auto">
          <a:xfrm>
            <a:off x="808920" y="363960"/>
            <a:ext cx="10496880" cy="58932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44"/>
    </mc:Choice>
    <mc:Fallback>
      <p:transition spd="slow" advTm="5714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897258" y="16753"/>
            <a:ext cx="7560504" cy="4905327"/>
            <a:chOff x="0" y="0"/>
            <a:chExt cx="4889189" cy="27546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273"/>
              <a:ext cx="2378710" cy="2220595"/>
            </a:xfrm>
            <a:prstGeom prst="rect">
              <a:avLst/>
            </a:prstGeom>
            <a:noFill/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249" y="0"/>
              <a:ext cx="2313940" cy="275463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8186" y="5240464"/>
          <a:ext cx="10785614" cy="106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9" name="公式" r:id="rId3" imgW="4610100" imgH="469900" progId="Equation.3">
                  <p:embed/>
                </p:oleObj>
              </mc:Choice>
              <mc:Fallback>
                <p:oleObj name="公式" r:id="rId3" imgW="4610100" imgH="469900" progId="Equation.3">
                  <p:embed/>
                  <p:pic>
                    <p:nvPicPr>
                      <p:cNvPr id="0" name="图片 1198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86" y="5240464"/>
                        <a:ext cx="10785614" cy="1060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墨迹 1"/>
          <p:cNvSpPr/>
          <p:nvPr/>
        </p:nvSpPr>
        <p:spPr bwMode="auto">
          <a:xfrm>
            <a:off x="9185760" y="451800"/>
            <a:ext cx="2778120" cy="57690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04"/>
    </mc:Choice>
    <mc:Fallback>
      <p:transition spd="slow" advTm="4840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78" y="548809"/>
            <a:ext cx="6570438" cy="52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墨迹 1"/>
          <p:cNvSpPr/>
          <p:nvPr/>
        </p:nvSpPr>
        <p:spPr bwMode="auto">
          <a:xfrm>
            <a:off x="2592000" y="361800"/>
            <a:ext cx="6500160" cy="55962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09"/>
    </mc:Choice>
    <mc:Fallback>
      <p:transition spd="slow" advTm="51809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32CCC52-2B09-4012-9291-1AD29D94E712}" type="slidenum">
              <a:rPr lang="zh-CN" altLang="en-US">
                <a:latin typeface="Garamond" panose="02020404030301010803" pitchFamily="18" charset="0"/>
              </a:rPr>
            </a:fld>
            <a:endParaRPr lang="en-US" altLang="zh-CN">
              <a:latin typeface="Garamond" panose="02020404030301010803" pitchFamily="18" charset="0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6709593" y="1792894"/>
          <a:ext cx="21336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4" name="" r:id="rId1" imgW="855980" imgH="434340" progId="Equation.3">
                  <p:embed/>
                </p:oleObj>
              </mc:Choice>
              <mc:Fallback>
                <p:oleObj name="" r:id="rId1" imgW="855980" imgH="434340" progId="Equation.3">
                  <p:embed/>
                  <p:pic>
                    <p:nvPicPr>
                      <p:cNvPr id="0" name="图片 36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593" y="1792894"/>
                        <a:ext cx="21336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685925" y="4645025"/>
          <a:ext cx="4000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5" name="" r:id="rId3" imgW="207010" imgH="233045" progId="Equation.3">
                  <p:embed/>
                </p:oleObj>
              </mc:Choice>
              <mc:Fallback>
                <p:oleObj name="" r:id="rId3" imgW="207010" imgH="233045" progId="Equation.3">
                  <p:embed/>
                  <p:pic>
                    <p:nvPicPr>
                      <p:cNvPr id="0" name="图片 36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4645025"/>
                        <a:ext cx="4000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1776413" y="5184775"/>
          <a:ext cx="366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6" name="" r:id="rId5" imgW="207010" imgH="233045" progId="Equation.3">
                  <p:embed/>
                </p:oleObj>
              </mc:Choice>
              <mc:Fallback>
                <p:oleObj name="" r:id="rId5" imgW="207010" imgH="233045" progId="Equation.3">
                  <p:embed/>
                  <p:pic>
                    <p:nvPicPr>
                      <p:cNvPr id="0" name="图片 36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5184775"/>
                        <a:ext cx="366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6620694" y="3142270"/>
          <a:ext cx="21891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7" name="" r:id="rId7" imgW="1047115" imgH="434340" progId="Equation.3">
                  <p:embed/>
                </p:oleObj>
              </mc:Choice>
              <mc:Fallback>
                <p:oleObj name="" r:id="rId7" imgW="1047115" imgH="434340" progId="Equation.3">
                  <p:embed/>
                  <p:pic>
                    <p:nvPicPr>
                      <p:cNvPr id="0" name="图片 3623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0694" y="3142270"/>
                        <a:ext cx="21891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1685925" y="5724526"/>
          <a:ext cx="685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8" name="" r:id="rId9" imgW="385445" imgH="231140" progId="Equation.3">
                  <p:embed/>
                </p:oleObj>
              </mc:Choice>
              <mc:Fallback>
                <p:oleObj name="" r:id="rId9" imgW="385445" imgH="231140" progId="Equation.3">
                  <p:embed/>
                  <p:pic>
                    <p:nvPicPr>
                      <p:cNvPr id="0" name="图片 3623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5724526"/>
                        <a:ext cx="685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9118600" y="3821113"/>
          <a:ext cx="26717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9" name="公式" r:id="rId11" imgW="30784800" imgH="10668000" progId="Equation.3">
                  <p:embed/>
                </p:oleObj>
              </mc:Choice>
              <mc:Fallback>
                <p:oleObj name="公式" r:id="rId11" imgW="30784800" imgH="10668000" progId="Equation.3">
                  <p:embed/>
                  <p:pic>
                    <p:nvPicPr>
                      <p:cNvPr id="0" name="图片 3623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8600" y="3821113"/>
                        <a:ext cx="267176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6" name="Group 8"/>
          <p:cNvGrpSpPr/>
          <p:nvPr/>
        </p:nvGrpSpPr>
        <p:grpSpPr bwMode="auto">
          <a:xfrm>
            <a:off x="6125393" y="262544"/>
            <a:ext cx="3284538" cy="1271588"/>
            <a:chOff x="0" y="0"/>
            <a:chExt cx="5173" cy="2002"/>
          </a:xfrm>
        </p:grpSpPr>
        <p:sp>
          <p:nvSpPr>
            <p:cNvPr id="26663" name="Line 9"/>
            <p:cNvSpPr>
              <a:spLocks noChangeShapeType="1"/>
            </p:cNvSpPr>
            <p:nvPr/>
          </p:nvSpPr>
          <p:spPr bwMode="auto">
            <a:xfrm>
              <a:off x="3755" y="1507"/>
              <a:ext cx="14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6664" name="Group 10"/>
            <p:cNvGrpSpPr/>
            <p:nvPr/>
          </p:nvGrpSpPr>
          <p:grpSpPr bwMode="auto">
            <a:xfrm>
              <a:off x="0" y="962"/>
              <a:ext cx="3755" cy="1040"/>
              <a:chOff x="0" y="0"/>
              <a:chExt cx="1300" cy="198"/>
            </a:xfrm>
          </p:grpSpPr>
          <p:sp>
            <p:nvSpPr>
              <p:cNvPr id="26665" name="Line 11"/>
              <p:cNvSpPr>
                <a:spLocks noChangeShapeType="1"/>
              </p:cNvSpPr>
              <p:nvPr/>
            </p:nvSpPr>
            <p:spPr bwMode="auto">
              <a:xfrm>
                <a:off x="0" y="101"/>
                <a:ext cx="5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666" name="Line 12"/>
              <p:cNvSpPr>
                <a:spLocks noChangeShapeType="1"/>
              </p:cNvSpPr>
              <p:nvPr/>
            </p:nvSpPr>
            <p:spPr bwMode="auto">
              <a:xfrm>
                <a:off x="652" y="101"/>
                <a:ext cx="53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667" name="Line 13"/>
              <p:cNvSpPr>
                <a:spLocks noChangeShapeType="1"/>
              </p:cNvSpPr>
              <p:nvPr/>
            </p:nvSpPr>
            <p:spPr bwMode="auto">
              <a:xfrm>
                <a:off x="539" y="0"/>
                <a:ext cx="0" cy="1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668" name="Line 14"/>
              <p:cNvSpPr>
                <a:spLocks noChangeShapeType="1"/>
              </p:cNvSpPr>
              <p:nvPr/>
            </p:nvSpPr>
            <p:spPr bwMode="auto">
              <a:xfrm>
                <a:off x="1300" y="0"/>
                <a:ext cx="0" cy="1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669" name="Line 15"/>
              <p:cNvSpPr>
                <a:spLocks noChangeShapeType="1"/>
              </p:cNvSpPr>
              <p:nvPr/>
            </p:nvSpPr>
            <p:spPr bwMode="auto">
              <a:xfrm>
                <a:off x="640" y="0"/>
                <a:ext cx="0" cy="1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670" name="Line 16"/>
              <p:cNvSpPr>
                <a:spLocks noChangeShapeType="1"/>
              </p:cNvSpPr>
              <p:nvPr/>
            </p:nvSpPr>
            <p:spPr bwMode="auto">
              <a:xfrm>
                <a:off x="1191" y="0"/>
                <a:ext cx="0" cy="19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aphicFrame>
          <p:nvGraphicFramePr>
            <p:cNvPr id="26632" name="Object 17"/>
            <p:cNvGraphicFramePr>
              <a:graphicFrameLocks noChangeAspect="1"/>
            </p:cNvGraphicFramePr>
            <p:nvPr/>
          </p:nvGraphicFramePr>
          <p:xfrm>
            <a:off x="2883" y="0"/>
            <a:ext cx="772" cy="8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40" name="" r:id="rId13" imgW="204470" imgH="229870" progId="Equation.3">
                    <p:embed/>
                  </p:oleObj>
                </mc:Choice>
                <mc:Fallback>
                  <p:oleObj name="" r:id="rId13" imgW="204470" imgH="229870" progId="Equation.3">
                    <p:embed/>
                    <p:pic>
                      <p:nvPicPr>
                        <p:cNvPr id="0" name="图片 362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3" y="0"/>
                          <a:ext cx="772" cy="8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18"/>
            <p:cNvGraphicFramePr>
              <a:graphicFrameLocks noChangeAspect="1"/>
            </p:cNvGraphicFramePr>
            <p:nvPr/>
          </p:nvGraphicFramePr>
          <p:xfrm>
            <a:off x="1289" y="39"/>
            <a:ext cx="635" cy="8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41" name="公式" r:id="rId15" imgW="4267200" imgH="5486400" progId="Equation.3">
                    <p:embed/>
                  </p:oleObj>
                </mc:Choice>
                <mc:Fallback>
                  <p:oleObj name="公式" r:id="rId15" imgW="4267200" imgH="5486400" progId="Equation.3">
                    <p:embed/>
                    <p:pic>
                      <p:nvPicPr>
                        <p:cNvPr id="0" name="图片 36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9" y="39"/>
                          <a:ext cx="635" cy="8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38" name="Text Box 44"/>
          <p:cNvSpPr txBox="1">
            <a:spLocks noChangeArrowheads="1"/>
          </p:cNvSpPr>
          <p:nvPr/>
        </p:nvSpPr>
        <p:spPr bwMode="auto">
          <a:xfrm>
            <a:off x="2225676" y="4729021"/>
            <a:ext cx="661751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=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绝缘层单位面积上的电容，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=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半导体表面空间电荷区单位面积电容。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称为系统的归一化电容。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8" name="Group 5"/>
          <p:cNvGrpSpPr/>
          <p:nvPr/>
        </p:nvGrpSpPr>
        <p:grpSpPr bwMode="auto">
          <a:xfrm>
            <a:off x="283050" y="631489"/>
            <a:ext cx="4866081" cy="4013536"/>
            <a:chOff x="0" y="0"/>
            <a:chExt cx="6578" cy="5482"/>
          </a:xfrm>
        </p:grpSpPr>
        <p:sp>
          <p:nvSpPr>
            <p:cNvPr id="49" name="Line 6"/>
            <p:cNvSpPr>
              <a:spLocks noChangeShapeType="1"/>
            </p:cNvSpPr>
            <p:nvPr/>
          </p:nvSpPr>
          <p:spPr bwMode="auto">
            <a:xfrm>
              <a:off x="2698" y="340"/>
              <a:ext cx="0" cy="136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1156" y="2160"/>
              <a:ext cx="3199" cy="15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bg2"/>
              </a:solidFill>
              <a:miter lim="800000"/>
            </a:ln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1135" y="2155"/>
              <a:ext cx="3228" cy="3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2"/>
              </a:solidFill>
              <a:miter lim="800000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Rectangle 9"/>
            <p:cNvSpPr>
              <a:spLocks noChangeArrowheads="1"/>
            </p:cNvSpPr>
            <p:nvPr/>
          </p:nvSpPr>
          <p:spPr bwMode="auto">
            <a:xfrm>
              <a:off x="1860" y="1690"/>
              <a:ext cx="1685" cy="4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>
              <a:off x="2708" y="3790"/>
              <a:ext cx="0" cy="108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H="1">
              <a:off x="3288" y="682"/>
              <a:ext cx="882" cy="96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0" y="227"/>
              <a:ext cx="148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>
                  <a:solidFill>
                    <a:schemeClr val="tx2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SiO</a:t>
              </a:r>
              <a:r>
                <a:rPr lang="en-US" altLang="zh-CN" sz="2400" baseline="-25000">
                  <a:solidFill>
                    <a:schemeClr val="tx2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2</a:t>
              </a:r>
              <a:endPara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3630" y="0"/>
              <a:ext cx="192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metal</a:t>
              </a:r>
              <a:endPara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57" name="Text Box 14"/>
            <p:cNvSpPr txBox="1">
              <a:spLocks noChangeArrowheads="1"/>
            </p:cNvSpPr>
            <p:nvPr/>
          </p:nvSpPr>
          <p:spPr bwMode="auto">
            <a:xfrm>
              <a:off x="1301" y="2757"/>
              <a:ext cx="3287" cy="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semiconductor</a:t>
              </a:r>
              <a:endPara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1133" y="2140"/>
              <a:ext cx="3227" cy="1610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Rectangle 16"/>
            <p:cNvSpPr>
              <a:spLocks noChangeArrowheads="1"/>
            </p:cNvSpPr>
            <p:nvPr/>
          </p:nvSpPr>
          <p:spPr bwMode="auto">
            <a:xfrm>
              <a:off x="1133" y="2140"/>
              <a:ext cx="3227" cy="3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2"/>
              </a:solidFill>
              <a:miter lim="800000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Rectangle 17"/>
            <p:cNvSpPr>
              <a:spLocks noChangeArrowheads="1"/>
            </p:cNvSpPr>
            <p:nvPr/>
          </p:nvSpPr>
          <p:spPr bwMode="auto">
            <a:xfrm>
              <a:off x="1860" y="1670"/>
              <a:ext cx="1685" cy="4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Line 18"/>
            <p:cNvSpPr>
              <a:spLocks noChangeShapeType="1"/>
            </p:cNvSpPr>
            <p:nvPr/>
          </p:nvSpPr>
          <p:spPr bwMode="auto">
            <a:xfrm>
              <a:off x="2708" y="3790"/>
              <a:ext cx="0" cy="108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680" y="1022"/>
              <a:ext cx="680" cy="1133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3" name="Line 20"/>
            <p:cNvSpPr>
              <a:spLocks noChangeShapeType="1"/>
            </p:cNvSpPr>
            <p:nvPr/>
          </p:nvSpPr>
          <p:spPr bwMode="auto">
            <a:xfrm flipH="1">
              <a:off x="3288" y="682"/>
              <a:ext cx="882" cy="9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>
              <a:off x="0" y="227"/>
              <a:ext cx="148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SiO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2</a:t>
              </a:r>
              <a:endPara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4650" y="2155"/>
              <a:ext cx="453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6" name="Line 23"/>
            <p:cNvSpPr>
              <a:spLocks noChangeShapeType="1"/>
            </p:cNvSpPr>
            <p:nvPr/>
          </p:nvSpPr>
          <p:spPr bwMode="auto">
            <a:xfrm>
              <a:off x="4650" y="2495"/>
              <a:ext cx="455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7" name="Line 24"/>
            <p:cNvSpPr>
              <a:spLocks noChangeShapeType="1"/>
            </p:cNvSpPr>
            <p:nvPr/>
          </p:nvSpPr>
          <p:spPr bwMode="auto">
            <a:xfrm>
              <a:off x="4878" y="1362"/>
              <a:ext cx="0" cy="793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8" name="Line 25"/>
            <p:cNvSpPr>
              <a:spLocks noChangeShapeType="1"/>
            </p:cNvSpPr>
            <p:nvPr/>
          </p:nvSpPr>
          <p:spPr bwMode="auto">
            <a:xfrm flipV="1">
              <a:off x="4878" y="2495"/>
              <a:ext cx="0" cy="79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9" name="Text Box 26"/>
            <p:cNvSpPr txBox="1">
              <a:spLocks noChangeArrowheads="1"/>
            </p:cNvSpPr>
            <p:nvPr/>
          </p:nvSpPr>
          <p:spPr bwMode="auto">
            <a:xfrm>
              <a:off x="4763" y="795"/>
              <a:ext cx="905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d</a:t>
              </a:r>
              <a:endParaRPr lang="en-US" altLang="zh-CN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70" name="Line 27"/>
            <p:cNvSpPr>
              <a:spLocks noChangeShapeType="1"/>
            </p:cNvSpPr>
            <p:nvPr/>
          </p:nvSpPr>
          <p:spPr bwMode="auto">
            <a:xfrm flipH="1" flipV="1">
              <a:off x="3743" y="3855"/>
              <a:ext cx="792" cy="90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1" name="Text Box 28"/>
            <p:cNvSpPr txBox="1">
              <a:spLocks noChangeArrowheads="1"/>
            </p:cNvSpPr>
            <p:nvPr/>
          </p:nvSpPr>
          <p:spPr bwMode="auto">
            <a:xfrm>
              <a:off x="2835" y="4762"/>
              <a:ext cx="3743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zh-CN" sz="2400" dirty="0" err="1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Ohmic</a:t>
              </a:r>
              <a:r>
                <a:rPr lang="en-US" altLang="zh-CN" sz="2400" dirty="0">
                  <a:solidFill>
                    <a:srgbClr val="FF0000"/>
                  </a:solidFill>
                  <a:latin typeface="Comic Sans MS" panose="030F0702030302020204" pitchFamily="66" charset="0"/>
                  <a:ea typeface="Dotum" panose="020B0600000101010101" pitchFamily="34" charset="-127"/>
                </a:rPr>
                <a:t> contact</a:t>
              </a:r>
              <a:endPara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endParaRPr>
            </a:p>
          </p:txBody>
        </p:sp>
        <p:sp>
          <p:nvSpPr>
            <p:cNvPr id="72" name="Line 29"/>
            <p:cNvSpPr>
              <a:spLocks noChangeShapeType="1"/>
            </p:cNvSpPr>
            <p:nvPr/>
          </p:nvSpPr>
          <p:spPr bwMode="auto">
            <a:xfrm>
              <a:off x="1158" y="3762"/>
              <a:ext cx="3240" cy="0"/>
            </a:xfrm>
            <a:prstGeom prst="line">
              <a:avLst/>
            </a:prstGeom>
            <a:noFill/>
            <a:ln w="57150">
              <a:solidFill>
                <a:srgbClr val="33CC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6"/>
    </mc:Choice>
    <mc:Fallback>
      <p:transition spd="slow" advTm="619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1" name="Object 20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188358" y="836712"/>
          <a:ext cx="5903495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4" name="公式" r:id="rId1" imgW="2273300" imgH="914400" progId="Equation.3">
                  <p:embed/>
                </p:oleObj>
              </mc:Choice>
              <mc:Fallback>
                <p:oleObj name="公式" r:id="rId1" imgW="2273300" imgH="914400" progId="Equation.3">
                  <p:embed/>
                  <p:pic>
                    <p:nvPicPr>
                      <p:cNvPr id="0" name="图片 1137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358" y="836712"/>
                        <a:ext cx="5903495" cy="23762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062024" y="3908078"/>
          <a:ext cx="6156162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5" name="公式" r:id="rId3" imgW="2425700" imgH="965200" progId="Equation.3">
                  <p:embed/>
                </p:oleObj>
              </mc:Choice>
              <mc:Fallback>
                <p:oleObj name="公式" r:id="rId3" imgW="2425700" imgH="965200" progId="Equation.3">
                  <p:embed/>
                  <p:pic>
                    <p:nvPicPr>
                      <p:cNvPr id="0" name="图片 1137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24" y="3908078"/>
                        <a:ext cx="6156162" cy="24482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37766" y="836712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提高</a:t>
            </a:r>
            <a:r>
              <a:rPr lang="en-US" altLang="zh-CN" dirty="0"/>
              <a:t>NE, </a:t>
            </a:r>
            <a:r>
              <a:rPr lang="zh-CN" altLang="en-US" dirty="0"/>
              <a:t>但不能太大，以免重掺杂效应导致禁带变窄</a:t>
            </a:r>
            <a:endParaRPr lang="en-US" altLang="zh-CN" dirty="0"/>
          </a:p>
          <a:p>
            <a:r>
              <a:rPr lang="zh-CN" altLang="en-US" dirty="0"/>
              <a:t>降低</a:t>
            </a:r>
            <a:r>
              <a:rPr lang="en-US" altLang="zh-CN" dirty="0"/>
              <a:t>NB</a:t>
            </a:r>
            <a:r>
              <a:rPr lang="zh-CN" altLang="en-US" dirty="0"/>
              <a:t>，但不能太低，否则基区电阻太大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84232" y="479715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在不至降低击穿电压</a:t>
            </a:r>
            <a:endParaRPr lang="en-US" altLang="zh-CN" dirty="0"/>
          </a:p>
          <a:p>
            <a:r>
              <a:rPr lang="zh-CN" altLang="en-US" dirty="0"/>
              <a:t>的条件下，降低基区的宽度</a:t>
            </a:r>
            <a:endParaRPr lang="zh-CN" altLang="en-US" dirty="0"/>
          </a:p>
        </p:txBody>
      </p:sp>
      <p:sp>
        <p:nvSpPr>
          <p:cNvPr id="5" name="墨迹 4"/>
          <p:cNvSpPr/>
          <p:nvPr/>
        </p:nvSpPr>
        <p:spPr bwMode="auto">
          <a:xfrm>
            <a:off x="887760" y="2022120"/>
            <a:ext cx="6837840" cy="42224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10"/>
    </mc:Choice>
    <mc:Fallback>
      <p:transition spd="slow" advTm="5501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167003" y="1691013"/>
            <a:ext cx="8141917" cy="4283902"/>
            <a:chOff x="1227551" y="826718"/>
            <a:chExt cx="9632515" cy="539871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52221" y="1039661"/>
              <a:ext cx="7316832" cy="4728118"/>
            </a:xfrm>
            <a:prstGeom prst="rect">
              <a:avLst/>
            </a:prstGeom>
          </p:spPr>
        </p:pic>
        <p:sp>
          <p:nvSpPr>
            <p:cNvPr id="7" name="任意多边形 6"/>
            <p:cNvSpPr/>
            <p:nvPr/>
          </p:nvSpPr>
          <p:spPr>
            <a:xfrm>
              <a:off x="6123142" y="5366143"/>
              <a:ext cx="3231715" cy="450937"/>
            </a:xfrm>
            <a:custGeom>
              <a:avLst/>
              <a:gdLst>
                <a:gd name="connsiteX0" fmla="*/ 0 w 3995803"/>
                <a:gd name="connsiteY0" fmla="*/ 0 h 375781"/>
                <a:gd name="connsiteX1" fmla="*/ 501041 w 3995803"/>
                <a:gd name="connsiteY1" fmla="*/ 300625 h 375781"/>
                <a:gd name="connsiteX2" fmla="*/ 964504 w 3995803"/>
                <a:gd name="connsiteY2" fmla="*/ 375781 h 375781"/>
                <a:gd name="connsiteX3" fmla="*/ 3995803 w 3995803"/>
                <a:gd name="connsiteY3" fmla="*/ 338203 h 375781"/>
                <a:gd name="connsiteX4" fmla="*/ 3995803 w 3995803"/>
                <a:gd name="connsiteY4" fmla="*/ 338203 h 37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803" h="375781">
                  <a:moveTo>
                    <a:pt x="0" y="0"/>
                  </a:moveTo>
                  <a:cubicBezTo>
                    <a:pt x="170145" y="118997"/>
                    <a:pt x="340290" y="237995"/>
                    <a:pt x="501041" y="300625"/>
                  </a:cubicBezTo>
                  <a:cubicBezTo>
                    <a:pt x="661792" y="363255"/>
                    <a:pt x="964504" y="375781"/>
                    <a:pt x="964504" y="375781"/>
                  </a:cubicBezTo>
                  <a:lnTo>
                    <a:pt x="3995803" y="338203"/>
                  </a:lnTo>
                  <a:lnTo>
                    <a:pt x="3995803" y="338203"/>
                  </a:lnTo>
                </a:path>
              </a:pathLst>
            </a:custGeom>
            <a:noFill/>
            <a:ln w="38100">
              <a:solidFill>
                <a:srgbClr val="164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4133591" y="826718"/>
              <a:ext cx="12524" cy="53486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227551" y="6162805"/>
              <a:ext cx="9194104" cy="62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133589" y="1653436"/>
              <a:ext cx="187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947787" y="5801630"/>
              <a:ext cx="187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331919" y="1451819"/>
                  <a:ext cx="7381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919" y="1451819"/>
                  <a:ext cx="738151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3250058" y="5398396"/>
                  <a:ext cx="6862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058" y="5398396"/>
                  <a:ext cx="68627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/>
            <p:cNvSpPr txBox="1"/>
            <p:nvPr/>
          </p:nvSpPr>
          <p:spPr>
            <a:xfrm>
              <a:off x="1529100" y="1913559"/>
              <a:ext cx="2561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accumulation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36373" y="990360"/>
              <a:ext cx="1805677" cy="403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Low frequency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960724" y="5336088"/>
              <a:ext cx="1856574" cy="403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High frequency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12387" y="2018184"/>
              <a:ext cx="1868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Strong inversion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090793" y="2275682"/>
              <a:ext cx="92900" cy="9660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大括号 25"/>
            <p:cNvSpPr/>
            <p:nvPr/>
          </p:nvSpPr>
          <p:spPr>
            <a:xfrm rot="5400000">
              <a:off x="2487662" y="1296550"/>
              <a:ext cx="138987" cy="112751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右大括号 26"/>
            <p:cNvSpPr/>
            <p:nvPr/>
          </p:nvSpPr>
          <p:spPr>
            <a:xfrm rot="5400000">
              <a:off x="8527282" y="1311164"/>
              <a:ext cx="138987" cy="112751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右大括号 27"/>
            <p:cNvSpPr/>
            <p:nvPr/>
          </p:nvSpPr>
          <p:spPr>
            <a:xfrm rot="8816066">
              <a:off x="4854023" y="2806586"/>
              <a:ext cx="163803" cy="2448169"/>
            </a:xfrm>
            <a:prstGeom prst="rightBrace">
              <a:avLst>
                <a:gd name="adj1" fmla="val 8333"/>
                <a:gd name="adj2" fmla="val 5179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02090" y="4278192"/>
              <a:ext cx="118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depletion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右大括号 29"/>
            <p:cNvSpPr/>
            <p:nvPr/>
          </p:nvSpPr>
          <p:spPr>
            <a:xfrm rot="804683">
              <a:off x="7304520" y="2571155"/>
              <a:ext cx="251364" cy="2448169"/>
            </a:xfrm>
            <a:prstGeom prst="rightBrace">
              <a:avLst>
                <a:gd name="adj1" fmla="val 8333"/>
                <a:gd name="adj2" fmla="val 5179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493408" y="3711755"/>
              <a:ext cx="2208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moderate inversion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3470507" y="2204152"/>
                  <a:ext cx="5473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𝐹𝐵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507" y="2204152"/>
                  <a:ext cx="547394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/>
            <p:cNvCxnSpPr/>
            <p:nvPr/>
          </p:nvCxnSpPr>
          <p:spPr>
            <a:xfrm>
              <a:off x="10233764" y="6225436"/>
              <a:ext cx="6263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10143860" y="6105864"/>
                <a:ext cx="3301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860" y="6105864"/>
                <a:ext cx="33011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2" t="-92" r="-5298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4531002" y="6024825"/>
            <a:ext cx="1314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 smtClean="0"/>
              <a:t>0</a:t>
            </a:r>
            <a:endParaRPr lang="zh-CN" altLang="en-US" sz="2400" dirty="0"/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117279" y="173881"/>
            <a:ext cx="11544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rPr>
              <a:t>Capacitance at Low Frequency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or </a:t>
            </a:r>
            <a:r>
              <a:rPr lang="en-US" altLang="zh-CN" sz="2800" dirty="0" smtClean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High Frequency at quasi-static</a:t>
            </a:r>
            <a:endParaRPr lang="zh-CN" altLang="en-US" sz="2800" dirty="0">
              <a:solidFill>
                <a:srgbClr val="FF0000"/>
              </a:solidFill>
              <a:latin typeface="Comic Sans MS" panose="030F0702030302020204" pitchFamily="66" charset="0"/>
              <a:ea typeface="Dotum" panose="020B0600000101010101" pitchFamily="34" charset="-127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p:sp>
        <p:nvSpPr>
          <p:cNvPr id="4" name="墨迹 3"/>
          <p:cNvSpPr/>
          <p:nvPr/>
        </p:nvSpPr>
        <p:spPr bwMode="auto">
          <a:xfrm>
            <a:off x="833040" y="1768320"/>
            <a:ext cx="9750240" cy="39978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34"/>
    </mc:Choice>
    <mc:Fallback>
      <p:transition spd="slow" advTm="48034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167003" y="1691013"/>
            <a:ext cx="8141917" cy="4283902"/>
            <a:chOff x="1227551" y="826718"/>
            <a:chExt cx="9632515" cy="539871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52221" y="1039661"/>
              <a:ext cx="7316832" cy="4728118"/>
            </a:xfrm>
            <a:prstGeom prst="rect">
              <a:avLst/>
            </a:prstGeom>
          </p:spPr>
        </p:pic>
        <p:sp>
          <p:nvSpPr>
            <p:cNvPr id="7" name="任意多边形 6"/>
            <p:cNvSpPr/>
            <p:nvPr/>
          </p:nvSpPr>
          <p:spPr>
            <a:xfrm>
              <a:off x="6123142" y="5366143"/>
              <a:ext cx="3231715" cy="450937"/>
            </a:xfrm>
            <a:custGeom>
              <a:avLst/>
              <a:gdLst>
                <a:gd name="connsiteX0" fmla="*/ 0 w 3995803"/>
                <a:gd name="connsiteY0" fmla="*/ 0 h 375781"/>
                <a:gd name="connsiteX1" fmla="*/ 501041 w 3995803"/>
                <a:gd name="connsiteY1" fmla="*/ 300625 h 375781"/>
                <a:gd name="connsiteX2" fmla="*/ 964504 w 3995803"/>
                <a:gd name="connsiteY2" fmla="*/ 375781 h 375781"/>
                <a:gd name="connsiteX3" fmla="*/ 3995803 w 3995803"/>
                <a:gd name="connsiteY3" fmla="*/ 338203 h 375781"/>
                <a:gd name="connsiteX4" fmla="*/ 3995803 w 3995803"/>
                <a:gd name="connsiteY4" fmla="*/ 338203 h 37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5803" h="375781">
                  <a:moveTo>
                    <a:pt x="0" y="0"/>
                  </a:moveTo>
                  <a:cubicBezTo>
                    <a:pt x="170145" y="118997"/>
                    <a:pt x="340290" y="237995"/>
                    <a:pt x="501041" y="300625"/>
                  </a:cubicBezTo>
                  <a:cubicBezTo>
                    <a:pt x="661792" y="363255"/>
                    <a:pt x="964504" y="375781"/>
                    <a:pt x="964504" y="375781"/>
                  </a:cubicBezTo>
                  <a:lnTo>
                    <a:pt x="3995803" y="338203"/>
                  </a:lnTo>
                  <a:lnTo>
                    <a:pt x="3995803" y="338203"/>
                  </a:lnTo>
                </a:path>
              </a:pathLst>
            </a:custGeom>
            <a:noFill/>
            <a:ln w="38100">
              <a:solidFill>
                <a:srgbClr val="164C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4133591" y="826718"/>
              <a:ext cx="12524" cy="53486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227551" y="6162805"/>
              <a:ext cx="9194104" cy="62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133589" y="1653436"/>
              <a:ext cx="187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947787" y="5801630"/>
              <a:ext cx="187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331919" y="1451819"/>
                  <a:ext cx="7381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919" y="1451819"/>
                  <a:ext cx="738151" cy="36933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3250058" y="5398396"/>
                  <a:ext cx="6862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058" y="5398396"/>
                  <a:ext cx="68627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/>
            <p:cNvSpPr txBox="1"/>
            <p:nvPr/>
          </p:nvSpPr>
          <p:spPr>
            <a:xfrm>
              <a:off x="1529100" y="1913559"/>
              <a:ext cx="25616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accumulation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36373" y="990360"/>
              <a:ext cx="1805677" cy="403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Low frequency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960724" y="5336088"/>
              <a:ext cx="1856574" cy="403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High frequency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12387" y="2018184"/>
              <a:ext cx="1868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Strong inversion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090793" y="2275682"/>
              <a:ext cx="92900" cy="9660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大括号 25"/>
            <p:cNvSpPr/>
            <p:nvPr/>
          </p:nvSpPr>
          <p:spPr>
            <a:xfrm rot="5400000">
              <a:off x="2487662" y="1296550"/>
              <a:ext cx="138987" cy="112751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右大括号 26"/>
            <p:cNvSpPr/>
            <p:nvPr/>
          </p:nvSpPr>
          <p:spPr>
            <a:xfrm rot="5400000">
              <a:off x="8527282" y="1311164"/>
              <a:ext cx="138987" cy="1127514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右大括号 27"/>
            <p:cNvSpPr/>
            <p:nvPr/>
          </p:nvSpPr>
          <p:spPr>
            <a:xfrm rot="8816066">
              <a:off x="4854023" y="2806586"/>
              <a:ext cx="163803" cy="2448169"/>
            </a:xfrm>
            <a:prstGeom prst="rightBrace">
              <a:avLst>
                <a:gd name="adj1" fmla="val 8333"/>
                <a:gd name="adj2" fmla="val 5179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02090" y="4278192"/>
              <a:ext cx="118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depletion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0" name="右大括号 29"/>
            <p:cNvSpPr/>
            <p:nvPr/>
          </p:nvSpPr>
          <p:spPr>
            <a:xfrm rot="804683">
              <a:off x="7304520" y="2571155"/>
              <a:ext cx="251364" cy="2448169"/>
            </a:xfrm>
            <a:prstGeom prst="rightBrace">
              <a:avLst>
                <a:gd name="adj1" fmla="val 8333"/>
                <a:gd name="adj2" fmla="val 5179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493408" y="3711755"/>
              <a:ext cx="2208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moderate inversion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3470507" y="2204152"/>
                  <a:ext cx="5473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𝐹𝐵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507" y="2204152"/>
                  <a:ext cx="547394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/>
            <p:cNvCxnSpPr/>
            <p:nvPr/>
          </p:nvCxnSpPr>
          <p:spPr>
            <a:xfrm>
              <a:off x="10233764" y="6225436"/>
              <a:ext cx="6263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10143860" y="6105864"/>
                <a:ext cx="33011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860" y="6105864"/>
                <a:ext cx="33011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2" t="-92" r="-5298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4531002" y="6024825"/>
            <a:ext cx="1314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 smtClean="0"/>
              <a:t>0</a:t>
            </a:r>
            <a:endParaRPr lang="zh-CN" altLang="en-US" sz="2400" dirty="0"/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117279" y="173881"/>
            <a:ext cx="11544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Comic Sans MS" panose="030F0702030302020204" pitchFamily="66" charset="0"/>
                <a:ea typeface="Dotum" panose="020B0600000101010101" pitchFamily="34" charset="-127"/>
              </a:rPr>
              <a:t>Capacitance at Low Frequency </a:t>
            </a:r>
            <a:r>
              <a:rPr lang="en-US" altLang="zh-CN" sz="2800" dirty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or </a:t>
            </a:r>
            <a:r>
              <a:rPr lang="en-US" altLang="zh-CN" sz="2800" dirty="0" smtClean="0">
                <a:solidFill>
                  <a:srgbClr val="FF0000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High Frequency at quasi-static</a:t>
            </a:r>
            <a:endParaRPr lang="zh-CN" altLang="en-US" sz="2800" dirty="0">
              <a:solidFill>
                <a:srgbClr val="FF0000"/>
              </a:solidFill>
              <a:latin typeface="Comic Sans MS" panose="030F0702030302020204" pitchFamily="66" charset="0"/>
              <a:ea typeface="Dotum" panose="020B0600000101010101" pitchFamily="34" charset="-127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"/>
    </mc:Choice>
    <mc:Fallback>
      <p:transition spd="slow" advTm="833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实际</a:t>
            </a:r>
            <a:r>
              <a:rPr lang="en-US" altLang="zh-CN" dirty="0" smtClean="0"/>
              <a:t>MOS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C-V</a:t>
            </a:r>
            <a:r>
              <a:rPr lang="zh-CN" altLang="en-US" dirty="0" smtClean="0"/>
              <a:t>曲线（一）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487487"/>
            <a:ext cx="8128000" cy="4543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642100" y="2413000"/>
                <a:ext cx="8235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𝐹𝐵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100" y="2413000"/>
                <a:ext cx="823559" cy="523220"/>
              </a:xfrm>
              <a:prstGeom prst="rect">
                <a:avLst/>
              </a:prstGeom>
              <a:blipFill rotWithShape="1">
                <a:blip r:embed="rId2"/>
                <a:stretch>
                  <a:fillRect r="73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墨迹 2"/>
          <p:cNvSpPr/>
          <p:nvPr/>
        </p:nvSpPr>
        <p:spPr bwMode="auto">
          <a:xfrm>
            <a:off x="3177360" y="2750400"/>
            <a:ext cx="3618720" cy="34941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9"/>
    </mc:Choice>
    <mc:Fallback>
      <p:transition spd="slow" advTm="3389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81225" y="279400"/>
            <a:ext cx="8262938" cy="806450"/>
          </a:xfrm>
          <a:noFill/>
        </p:spPr>
        <p:txBody>
          <a:bodyPr/>
          <a:lstStyle/>
          <a:p>
            <a:pPr eaLnBrk="1" hangingPunct="1"/>
            <a:r>
              <a:rPr lang="en-US" altLang="zh-CN" sz="3600" b="1">
                <a:latin typeface="宋体" panose="02010600030101010101" pitchFamily="2" charset="-122"/>
              </a:rPr>
              <a:t>B-T</a:t>
            </a:r>
            <a:r>
              <a:rPr lang="zh-CN" altLang="en-US" sz="3600" b="1">
                <a:latin typeface="宋体" panose="02010600030101010101" pitchFamily="2" charset="-122"/>
              </a:rPr>
              <a:t>实验：测量离子沾污程度</a:t>
            </a:r>
            <a:endParaRPr lang="zh-CN" altLang="en-US" sz="3600" b="1">
              <a:latin typeface="宋体" panose="02010600030101010101" pitchFamily="2" charset="-122"/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3709989" y="4103688"/>
            <a:ext cx="5176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6005513" y="1268414"/>
            <a:ext cx="0" cy="283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7" name="未知"/>
          <p:cNvSpPr/>
          <p:nvPr/>
        </p:nvSpPr>
        <p:spPr bwMode="auto">
          <a:xfrm>
            <a:off x="3709989" y="1576388"/>
            <a:ext cx="4816475" cy="2362200"/>
          </a:xfrm>
          <a:custGeom>
            <a:avLst/>
            <a:gdLst>
              <a:gd name="T0" fmla="*/ 0 w 3034"/>
              <a:gd name="T1" fmla="*/ 96837 h 1488"/>
              <a:gd name="T2" fmla="*/ 1576387 w 3034"/>
              <a:gd name="T3" fmla="*/ 322262 h 1488"/>
              <a:gd name="T4" fmla="*/ 2790825 w 3034"/>
              <a:gd name="T5" fmla="*/ 2032000 h 1488"/>
              <a:gd name="T6" fmla="*/ 4816475 w 3034"/>
              <a:gd name="T7" fmla="*/ 2301875 h 1488"/>
              <a:gd name="T8" fmla="*/ 0 60000 65536"/>
              <a:gd name="T9" fmla="*/ 0 60000 65536"/>
              <a:gd name="T10" fmla="*/ 0 60000 65536"/>
              <a:gd name="T11" fmla="*/ 0 60000 65536"/>
              <a:gd name="T12" fmla="*/ 0 w 3034"/>
              <a:gd name="T13" fmla="*/ 0 h 1488"/>
              <a:gd name="T14" fmla="*/ 3034 w 3034"/>
              <a:gd name="T15" fmla="*/ 1488 h 14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34" h="1488">
                <a:moveTo>
                  <a:pt x="0" y="61"/>
                </a:moveTo>
                <a:cubicBezTo>
                  <a:pt x="350" y="30"/>
                  <a:pt x="700" y="0"/>
                  <a:pt x="993" y="203"/>
                </a:cubicBezTo>
                <a:cubicBezTo>
                  <a:pt x="1286" y="406"/>
                  <a:pt x="1418" y="1072"/>
                  <a:pt x="1758" y="1280"/>
                </a:cubicBezTo>
                <a:cubicBezTo>
                  <a:pt x="2098" y="1488"/>
                  <a:pt x="2821" y="1422"/>
                  <a:pt x="3034" y="1450"/>
                </a:cubicBezTo>
              </a:path>
            </a:pathLst>
          </a:custGeom>
          <a:noFill/>
          <a:ln w="38100">
            <a:solidFill>
              <a:srgbClr val="05FB5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8" name="未知"/>
          <p:cNvSpPr/>
          <p:nvPr/>
        </p:nvSpPr>
        <p:spPr bwMode="auto">
          <a:xfrm>
            <a:off x="3305176" y="1584325"/>
            <a:ext cx="4816475" cy="2362200"/>
          </a:xfrm>
          <a:custGeom>
            <a:avLst/>
            <a:gdLst>
              <a:gd name="T0" fmla="*/ 0 w 3034"/>
              <a:gd name="T1" fmla="*/ 96837 h 1488"/>
              <a:gd name="T2" fmla="*/ 1576387 w 3034"/>
              <a:gd name="T3" fmla="*/ 322262 h 1488"/>
              <a:gd name="T4" fmla="*/ 2790825 w 3034"/>
              <a:gd name="T5" fmla="*/ 2032000 h 1488"/>
              <a:gd name="T6" fmla="*/ 4816475 w 3034"/>
              <a:gd name="T7" fmla="*/ 2301875 h 1488"/>
              <a:gd name="T8" fmla="*/ 0 60000 65536"/>
              <a:gd name="T9" fmla="*/ 0 60000 65536"/>
              <a:gd name="T10" fmla="*/ 0 60000 65536"/>
              <a:gd name="T11" fmla="*/ 0 60000 65536"/>
              <a:gd name="T12" fmla="*/ 0 w 3034"/>
              <a:gd name="T13" fmla="*/ 0 h 1488"/>
              <a:gd name="T14" fmla="*/ 3034 w 3034"/>
              <a:gd name="T15" fmla="*/ 1488 h 14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34" h="1488">
                <a:moveTo>
                  <a:pt x="0" y="61"/>
                </a:moveTo>
                <a:cubicBezTo>
                  <a:pt x="350" y="30"/>
                  <a:pt x="700" y="0"/>
                  <a:pt x="993" y="203"/>
                </a:cubicBezTo>
                <a:cubicBezTo>
                  <a:pt x="1286" y="406"/>
                  <a:pt x="1418" y="1072"/>
                  <a:pt x="1758" y="1280"/>
                </a:cubicBezTo>
                <a:cubicBezTo>
                  <a:pt x="2098" y="1488"/>
                  <a:pt x="2821" y="1422"/>
                  <a:pt x="3034" y="145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59" name="未知"/>
          <p:cNvSpPr/>
          <p:nvPr/>
        </p:nvSpPr>
        <p:spPr bwMode="auto">
          <a:xfrm>
            <a:off x="2586039" y="1584325"/>
            <a:ext cx="4816475" cy="2362200"/>
          </a:xfrm>
          <a:custGeom>
            <a:avLst/>
            <a:gdLst>
              <a:gd name="T0" fmla="*/ 0 w 3034"/>
              <a:gd name="T1" fmla="*/ 96837 h 1488"/>
              <a:gd name="T2" fmla="*/ 1576387 w 3034"/>
              <a:gd name="T3" fmla="*/ 322262 h 1488"/>
              <a:gd name="T4" fmla="*/ 2790825 w 3034"/>
              <a:gd name="T5" fmla="*/ 2032000 h 1488"/>
              <a:gd name="T6" fmla="*/ 4816475 w 3034"/>
              <a:gd name="T7" fmla="*/ 2301875 h 1488"/>
              <a:gd name="T8" fmla="*/ 0 60000 65536"/>
              <a:gd name="T9" fmla="*/ 0 60000 65536"/>
              <a:gd name="T10" fmla="*/ 0 60000 65536"/>
              <a:gd name="T11" fmla="*/ 0 60000 65536"/>
              <a:gd name="T12" fmla="*/ 0 w 3034"/>
              <a:gd name="T13" fmla="*/ 0 h 1488"/>
              <a:gd name="T14" fmla="*/ 3034 w 3034"/>
              <a:gd name="T15" fmla="*/ 1488 h 14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34" h="1488">
                <a:moveTo>
                  <a:pt x="0" y="61"/>
                </a:moveTo>
                <a:cubicBezTo>
                  <a:pt x="350" y="30"/>
                  <a:pt x="700" y="0"/>
                  <a:pt x="993" y="203"/>
                </a:cubicBezTo>
                <a:cubicBezTo>
                  <a:pt x="1286" y="406"/>
                  <a:pt x="1418" y="1072"/>
                  <a:pt x="1758" y="1280"/>
                </a:cubicBezTo>
                <a:cubicBezTo>
                  <a:pt x="2098" y="1488"/>
                  <a:pt x="2821" y="1422"/>
                  <a:pt x="3034" y="1450"/>
                </a:cubicBezTo>
              </a:path>
            </a:pathLst>
          </a:custGeom>
          <a:noFill/>
          <a:ln w="38100">
            <a:solidFill>
              <a:schemeClr val="tx2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H="1">
            <a:off x="4430714" y="2168525"/>
            <a:ext cx="1125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4700589" y="27082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4538092" y="1593379"/>
            <a:ext cx="444352" cy="69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3846514" y="1584325"/>
            <a:ext cx="42068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endParaRPr lang="en-US" altLang="zh-CN" sz="2800" b="1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5286376" y="1493838"/>
            <a:ext cx="4413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en-US" altLang="zh-CN" sz="2800" b="1">
                <a:solidFill>
                  <a:srgbClr val="05FB5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endParaRPr lang="en-US" altLang="zh-CN" sz="2800" b="1">
              <a:solidFill>
                <a:srgbClr val="05FB5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1924642" y="4478337"/>
            <a:ext cx="8013732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：原始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C-V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曲线。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：加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10V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正偏压，在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127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C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30min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后测试结果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  <a:p>
            <a:pPr algn="just" eaLnBrk="1" hangingPunct="1">
              <a:lnSpc>
                <a:spcPct val="160000"/>
              </a:lnSpc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C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：加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10V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正负偏压，在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127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C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30min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后测试结果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F5FA-363C-4DAE-B84A-ED49A3A10B46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558775" y="2918460"/>
                <a:ext cx="21203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775" y="2918460"/>
                <a:ext cx="2120324" cy="492443"/>
              </a:xfrm>
              <a:prstGeom prst="rect">
                <a:avLst/>
              </a:prstGeom>
              <a:blipFill rotWithShape="1">
                <a:blip r:embed="rId1"/>
                <a:stretch>
                  <a:fillRect l="-12" r="-1932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4403726" y="2168525"/>
            <a:ext cx="26988" cy="22606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45137" y="2168525"/>
            <a:ext cx="46333" cy="227647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760535" y="4109005"/>
                <a:ext cx="527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35" y="4109005"/>
                <a:ext cx="52700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09" t="-150" r="100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5251377" y="4269697"/>
            <a:ext cx="3491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430714" y="4281145"/>
            <a:ext cx="3298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8379250" y="1989693"/>
                <a:ext cx="39709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可动离子电荷总量：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250" y="1989693"/>
                <a:ext cx="3970959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1" t="-41" r="2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墨迹 3"/>
          <p:cNvSpPr/>
          <p:nvPr/>
        </p:nvSpPr>
        <p:spPr bwMode="auto">
          <a:xfrm>
            <a:off x="243720" y="457560"/>
            <a:ext cx="10696320" cy="64159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12"/>
    </mc:Choice>
    <mc:Fallback>
      <p:transition spd="slow" advTm="12091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/>
          <p:nvPr/>
        </p:nvGrpSpPr>
        <p:grpSpPr bwMode="auto">
          <a:xfrm>
            <a:off x="3003550" y="661988"/>
            <a:ext cx="6034088" cy="4005262"/>
            <a:chOff x="0" y="0"/>
            <a:chExt cx="3316" cy="2415"/>
          </a:xfrm>
        </p:grpSpPr>
        <p:grpSp>
          <p:nvGrpSpPr>
            <p:cNvPr id="6154" name="Group 3"/>
            <p:cNvGrpSpPr/>
            <p:nvPr/>
          </p:nvGrpSpPr>
          <p:grpSpPr bwMode="auto">
            <a:xfrm>
              <a:off x="0" y="0"/>
              <a:ext cx="3316" cy="2192"/>
              <a:chOff x="0" y="0"/>
              <a:chExt cx="3316" cy="2192"/>
            </a:xfrm>
          </p:grpSpPr>
          <p:sp>
            <p:nvSpPr>
              <p:cNvPr id="6157" name="Rectangle 4"/>
              <p:cNvSpPr>
                <a:spLocks noChangeArrowheads="1"/>
              </p:cNvSpPr>
              <p:nvPr/>
            </p:nvSpPr>
            <p:spPr bwMode="auto">
              <a:xfrm rot="-2639738">
                <a:off x="1518" y="1089"/>
                <a:ext cx="1158" cy="87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  <p:sp>
            <p:nvSpPr>
              <p:cNvPr id="6158" name="Rectangle 5"/>
              <p:cNvSpPr>
                <a:spLocks noChangeArrowheads="1"/>
              </p:cNvSpPr>
              <p:nvPr/>
            </p:nvSpPr>
            <p:spPr bwMode="auto">
              <a:xfrm>
                <a:off x="93" y="1588"/>
                <a:ext cx="2424" cy="6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b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 b="1" i="1">
                    <a:latin typeface="Comic Sans MS" panose="030F0702030302020204" pitchFamily="66" charset="0"/>
                  </a:rPr>
                  <a:t>P-Si</a:t>
                </a:r>
                <a:endParaRPr lang="en-US" altLang="zh-CN" sz="2000" b="1" i="1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9" name="Line 6"/>
              <p:cNvSpPr>
                <a:spLocks noChangeShapeType="1"/>
              </p:cNvSpPr>
              <p:nvPr/>
            </p:nvSpPr>
            <p:spPr bwMode="auto">
              <a:xfrm flipH="1">
                <a:off x="901" y="269"/>
                <a:ext cx="799" cy="8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0" name="Line 7"/>
              <p:cNvSpPr>
                <a:spLocks noChangeShapeType="1"/>
              </p:cNvSpPr>
              <p:nvPr/>
            </p:nvSpPr>
            <p:spPr bwMode="auto">
              <a:xfrm flipH="1">
                <a:off x="1700" y="269"/>
                <a:ext cx="817" cy="8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1" name="Line 8"/>
              <p:cNvSpPr>
                <a:spLocks noChangeShapeType="1"/>
              </p:cNvSpPr>
              <p:nvPr/>
            </p:nvSpPr>
            <p:spPr bwMode="auto">
              <a:xfrm>
                <a:off x="1691" y="269"/>
                <a:ext cx="8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Rectangle 9"/>
              <p:cNvSpPr>
                <a:spLocks noChangeArrowheads="1"/>
              </p:cNvSpPr>
              <p:nvPr/>
            </p:nvSpPr>
            <p:spPr bwMode="auto">
              <a:xfrm>
                <a:off x="892" y="1086"/>
                <a:ext cx="808" cy="3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i="1">
                    <a:latin typeface="Comic Sans MS" panose="030F0702030302020204" pitchFamily="66" charset="0"/>
                  </a:rPr>
                  <a:t>gate</a:t>
                </a:r>
                <a:endParaRPr lang="en-US" altLang="zh-CN" sz="2400" b="1" i="1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63" name="Line 10"/>
              <p:cNvSpPr>
                <a:spLocks noChangeShapeType="1"/>
              </p:cNvSpPr>
              <p:nvPr/>
            </p:nvSpPr>
            <p:spPr bwMode="auto">
              <a:xfrm>
                <a:off x="1700" y="1468"/>
                <a:ext cx="9" cy="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Line 11"/>
              <p:cNvSpPr>
                <a:spLocks noChangeShapeType="1"/>
              </p:cNvSpPr>
              <p:nvPr/>
            </p:nvSpPr>
            <p:spPr bwMode="auto">
              <a:xfrm>
                <a:off x="93" y="1783"/>
                <a:ext cx="6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5" name="未知"/>
              <p:cNvSpPr/>
              <p:nvPr/>
            </p:nvSpPr>
            <p:spPr bwMode="auto">
              <a:xfrm>
                <a:off x="780" y="1588"/>
                <a:ext cx="121" cy="195"/>
              </a:xfrm>
              <a:custGeom>
                <a:avLst/>
                <a:gdLst>
                  <a:gd name="T0" fmla="*/ 121 w 121"/>
                  <a:gd name="T1" fmla="*/ 0 h 195"/>
                  <a:gd name="T2" fmla="*/ 102 w 121"/>
                  <a:gd name="T3" fmla="*/ 102 h 195"/>
                  <a:gd name="T4" fmla="*/ 74 w 121"/>
                  <a:gd name="T5" fmla="*/ 168 h 195"/>
                  <a:gd name="T6" fmla="*/ 0 w 121"/>
                  <a:gd name="T7" fmla="*/ 195 h 1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1"/>
                  <a:gd name="T13" fmla="*/ 0 h 195"/>
                  <a:gd name="T14" fmla="*/ 121 w 121"/>
                  <a:gd name="T15" fmla="*/ 195 h 1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1" h="195">
                    <a:moveTo>
                      <a:pt x="121" y="0"/>
                    </a:moveTo>
                    <a:cubicBezTo>
                      <a:pt x="115" y="37"/>
                      <a:pt x="110" y="74"/>
                      <a:pt x="102" y="102"/>
                    </a:cubicBezTo>
                    <a:cubicBezTo>
                      <a:pt x="94" y="130"/>
                      <a:pt x="91" y="153"/>
                      <a:pt x="74" y="168"/>
                    </a:cubicBezTo>
                    <a:cubicBezTo>
                      <a:pt x="57" y="183"/>
                      <a:pt x="12" y="191"/>
                      <a:pt x="0" y="195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6" name="Line 13"/>
              <p:cNvSpPr>
                <a:spLocks noChangeShapeType="1"/>
              </p:cNvSpPr>
              <p:nvPr/>
            </p:nvSpPr>
            <p:spPr bwMode="auto">
              <a:xfrm>
                <a:off x="1849" y="1774"/>
                <a:ext cx="65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7" name="Line 14"/>
              <p:cNvSpPr>
                <a:spLocks noChangeShapeType="1"/>
              </p:cNvSpPr>
              <p:nvPr/>
            </p:nvSpPr>
            <p:spPr bwMode="auto">
              <a:xfrm>
                <a:off x="2527" y="780"/>
                <a:ext cx="78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8" name="Line 15"/>
              <p:cNvSpPr>
                <a:spLocks noChangeShapeType="1"/>
              </p:cNvSpPr>
              <p:nvPr/>
            </p:nvSpPr>
            <p:spPr bwMode="auto">
              <a:xfrm flipV="1">
                <a:off x="2517" y="1375"/>
                <a:ext cx="799" cy="7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Line 16"/>
              <p:cNvSpPr>
                <a:spLocks noChangeShapeType="1"/>
              </p:cNvSpPr>
              <p:nvPr/>
            </p:nvSpPr>
            <p:spPr bwMode="auto">
              <a:xfrm>
                <a:off x="892" y="78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Line 17"/>
              <p:cNvSpPr>
                <a:spLocks noChangeShapeType="1"/>
              </p:cNvSpPr>
              <p:nvPr/>
            </p:nvSpPr>
            <p:spPr bwMode="auto">
              <a:xfrm flipH="1">
                <a:off x="93" y="771"/>
                <a:ext cx="808" cy="8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1" name="Line 18"/>
              <p:cNvSpPr>
                <a:spLocks noChangeShapeType="1"/>
              </p:cNvSpPr>
              <p:nvPr/>
            </p:nvSpPr>
            <p:spPr bwMode="auto">
              <a:xfrm flipV="1">
                <a:off x="2499" y="1375"/>
                <a:ext cx="817" cy="8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未知"/>
              <p:cNvSpPr/>
              <p:nvPr/>
            </p:nvSpPr>
            <p:spPr bwMode="auto">
              <a:xfrm>
                <a:off x="1699" y="1570"/>
                <a:ext cx="241" cy="204"/>
              </a:xfrm>
              <a:custGeom>
                <a:avLst/>
                <a:gdLst>
                  <a:gd name="T0" fmla="*/ 0 w 241"/>
                  <a:gd name="T1" fmla="*/ 0 h 204"/>
                  <a:gd name="T2" fmla="*/ 18 w 241"/>
                  <a:gd name="T3" fmla="*/ 102 h 204"/>
                  <a:gd name="T4" fmla="*/ 84 w 241"/>
                  <a:gd name="T5" fmla="*/ 186 h 204"/>
                  <a:gd name="T6" fmla="*/ 241 w 241"/>
                  <a:gd name="T7" fmla="*/ 204 h 2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1"/>
                  <a:gd name="T13" fmla="*/ 0 h 204"/>
                  <a:gd name="T14" fmla="*/ 241 w 241"/>
                  <a:gd name="T15" fmla="*/ 204 h 2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1" h="204">
                    <a:moveTo>
                      <a:pt x="0" y="0"/>
                    </a:moveTo>
                    <a:cubicBezTo>
                      <a:pt x="2" y="35"/>
                      <a:pt x="4" y="71"/>
                      <a:pt x="18" y="102"/>
                    </a:cubicBezTo>
                    <a:cubicBezTo>
                      <a:pt x="32" y="133"/>
                      <a:pt x="47" y="169"/>
                      <a:pt x="84" y="186"/>
                    </a:cubicBezTo>
                    <a:cubicBezTo>
                      <a:pt x="121" y="203"/>
                      <a:pt x="215" y="201"/>
                      <a:pt x="241" y="20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Line 20"/>
              <p:cNvSpPr>
                <a:spLocks noChangeShapeType="1"/>
              </p:cNvSpPr>
              <p:nvPr/>
            </p:nvSpPr>
            <p:spPr bwMode="auto">
              <a:xfrm flipH="1">
                <a:off x="2499" y="771"/>
                <a:ext cx="808" cy="8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Line 21"/>
              <p:cNvSpPr>
                <a:spLocks noChangeShapeType="1"/>
              </p:cNvSpPr>
              <p:nvPr/>
            </p:nvSpPr>
            <p:spPr bwMode="auto">
              <a:xfrm>
                <a:off x="3316" y="771"/>
                <a:ext cx="0" cy="6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5" name="Rectangle 22"/>
              <p:cNvSpPr>
                <a:spLocks noChangeArrowheads="1"/>
              </p:cNvSpPr>
              <p:nvPr/>
            </p:nvSpPr>
            <p:spPr bwMode="auto">
              <a:xfrm>
                <a:off x="1617" y="1476"/>
                <a:ext cx="101" cy="10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  <p:sp>
            <p:nvSpPr>
              <p:cNvPr id="6176" name="Line 23"/>
              <p:cNvSpPr>
                <a:spLocks noChangeShapeType="1"/>
              </p:cNvSpPr>
              <p:nvPr/>
            </p:nvSpPr>
            <p:spPr bwMode="auto">
              <a:xfrm>
                <a:off x="2526" y="260"/>
                <a:ext cx="0" cy="51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7" name="Line 24"/>
              <p:cNvSpPr>
                <a:spLocks noChangeShapeType="1"/>
              </p:cNvSpPr>
              <p:nvPr/>
            </p:nvSpPr>
            <p:spPr bwMode="auto">
              <a:xfrm>
                <a:off x="1700" y="1468"/>
                <a:ext cx="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8" name="Line 25"/>
              <p:cNvSpPr>
                <a:spLocks noChangeShapeType="1"/>
              </p:cNvSpPr>
              <p:nvPr/>
            </p:nvSpPr>
            <p:spPr bwMode="auto">
              <a:xfrm flipV="1">
                <a:off x="2452" y="659"/>
                <a:ext cx="65" cy="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Text Box 26"/>
              <p:cNvSpPr txBox="1">
                <a:spLocks noChangeArrowheads="1"/>
              </p:cNvSpPr>
              <p:nvPr/>
            </p:nvSpPr>
            <p:spPr bwMode="auto">
              <a:xfrm>
                <a:off x="2007" y="1532"/>
                <a:ext cx="3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i="1">
                    <a:latin typeface="Comic Sans MS" panose="030F0702030302020204" pitchFamily="66" charset="0"/>
                  </a:rPr>
                  <a:t>n</a:t>
                </a:r>
                <a:r>
                  <a:rPr lang="en-US" altLang="zh-CN" sz="2400" b="1" i="1" baseline="30000">
                    <a:latin typeface="Comic Sans MS" panose="030F0702030302020204" pitchFamily="66" charset="0"/>
                  </a:rPr>
                  <a:t>+</a:t>
                </a:r>
                <a:endParaRPr lang="en-US" altLang="zh-CN" sz="2400" b="1" i="1" baseline="300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80" name="Text Box 27"/>
              <p:cNvSpPr txBox="1">
                <a:spLocks noChangeArrowheads="1"/>
              </p:cNvSpPr>
              <p:nvPr/>
            </p:nvSpPr>
            <p:spPr bwMode="auto">
              <a:xfrm>
                <a:off x="327" y="1525"/>
                <a:ext cx="3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i="1">
                    <a:latin typeface="Comic Sans MS" panose="030F0702030302020204" pitchFamily="66" charset="0"/>
                  </a:rPr>
                  <a:t>n</a:t>
                </a:r>
                <a:r>
                  <a:rPr lang="en-US" altLang="zh-CN" sz="2400" b="1" i="1" baseline="30000">
                    <a:latin typeface="Comic Sans MS" panose="030F0702030302020204" pitchFamily="66" charset="0"/>
                  </a:rPr>
                  <a:t>+</a:t>
                </a:r>
                <a:endParaRPr lang="en-US" altLang="zh-CN" sz="2400" b="1" i="1" baseline="300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81" name="Text Box 28"/>
              <p:cNvSpPr txBox="1">
                <a:spLocks noChangeArrowheads="1"/>
              </p:cNvSpPr>
              <p:nvPr/>
            </p:nvSpPr>
            <p:spPr bwMode="auto">
              <a:xfrm>
                <a:off x="251" y="1336"/>
                <a:ext cx="76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 b="1" i="1">
                    <a:latin typeface="Comic Sans MS" panose="030F0702030302020204" pitchFamily="66" charset="0"/>
                  </a:rPr>
                  <a:t>Source</a:t>
                </a:r>
                <a:endParaRPr lang="en-US" altLang="zh-CN" sz="1800" b="1" i="1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82" name="Text Box 29"/>
              <p:cNvSpPr txBox="1">
                <a:spLocks noChangeArrowheads="1"/>
              </p:cNvSpPr>
              <p:nvPr/>
            </p:nvSpPr>
            <p:spPr bwMode="auto">
              <a:xfrm>
                <a:off x="1944" y="1338"/>
                <a:ext cx="76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 b="1" i="1">
                    <a:latin typeface="Comic Sans MS" panose="030F0702030302020204" pitchFamily="66" charset="0"/>
                  </a:rPr>
                  <a:t>Drain</a:t>
                </a:r>
                <a:endParaRPr lang="en-US" altLang="zh-CN" sz="1800" b="1" i="1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83" name="Line 30"/>
              <p:cNvSpPr>
                <a:spLocks noChangeShapeType="1"/>
              </p:cNvSpPr>
              <p:nvPr/>
            </p:nvSpPr>
            <p:spPr bwMode="auto">
              <a:xfrm flipV="1">
                <a:off x="2517" y="966"/>
                <a:ext cx="790" cy="79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Line 31"/>
              <p:cNvSpPr>
                <a:spLocks noChangeShapeType="1"/>
              </p:cNvSpPr>
              <p:nvPr/>
            </p:nvSpPr>
            <p:spPr bwMode="auto">
              <a:xfrm flipV="1">
                <a:off x="0" y="734"/>
                <a:ext cx="789" cy="7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Text Box 32"/>
              <p:cNvSpPr txBox="1">
                <a:spLocks noChangeArrowheads="1"/>
              </p:cNvSpPr>
              <p:nvPr/>
            </p:nvSpPr>
            <p:spPr bwMode="auto">
              <a:xfrm rot="-2643219">
                <a:off x="191" y="812"/>
                <a:ext cx="52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 b="1" i="1">
                    <a:latin typeface="Comic Sans MS" panose="030F0702030302020204" pitchFamily="66" charset="0"/>
                  </a:rPr>
                  <a:t>w</a:t>
                </a:r>
                <a:endParaRPr lang="en-US" altLang="zh-CN" sz="1800" b="1" i="1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86" name="Line 33"/>
              <p:cNvSpPr>
                <a:spLocks noChangeShapeType="1"/>
              </p:cNvSpPr>
              <p:nvPr/>
            </p:nvSpPr>
            <p:spPr bwMode="auto">
              <a:xfrm>
                <a:off x="1718" y="195"/>
                <a:ext cx="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7" name="Text Box 34"/>
              <p:cNvSpPr txBox="1">
                <a:spLocks noChangeArrowheads="1"/>
              </p:cNvSpPr>
              <p:nvPr/>
            </p:nvSpPr>
            <p:spPr bwMode="auto">
              <a:xfrm>
                <a:off x="2025" y="0"/>
                <a:ext cx="21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800" b="1" i="1">
                    <a:latin typeface="Comic Sans MS" panose="030F0702030302020204" pitchFamily="66" charset="0"/>
                  </a:rPr>
                  <a:t>L</a:t>
                </a:r>
                <a:endParaRPr lang="en-US" altLang="zh-CN" sz="1800" b="1" i="1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88" name="Line 35"/>
              <p:cNvSpPr>
                <a:spLocks noChangeShapeType="1"/>
              </p:cNvSpPr>
              <p:nvPr/>
            </p:nvSpPr>
            <p:spPr bwMode="auto">
              <a:xfrm flipH="1">
                <a:off x="2452" y="548"/>
                <a:ext cx="39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6189" name="Object 36"/>
              <p:cNvGraphicFramePr>
                <a:graphicFrameLocks noChangeAspect="1"/>
              </p:cNvGraphicFramePr>
              <p:nvPr/>
            </p:nvGraphicFramePr>
            <p:xfrm>
              <a:off x="2882" y="380"/>
              <a:ext cx="340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62" name="" r:id="rId1" imgW="320675" imgH="217805" progId="Equation.3">
                      <p:embed/>
                    </p:oleObj>
                  </mc:Choice>
                  <mc:Fallback>
                    <p:oleObj name="" r:id="rId1" imgW="320675" imgH="217805" progId="Equation.3">
                      <p:embed/>
                      <p:pic>
                        <p:nvPicPr>
                          <p:cNvPr id="0" name="图片 370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2" y="380"/>
                            <a:ext cx="340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90" name="Rectangle 37"/>
              <p:cNvSpPr>
                <a:spLocks noChangeArrowheads="1"/>
              </p:cNvSpPr>
              <p:nvPr/>
            </p:nvSpPr>
            <p:spPr bwMode="auto">
              <a:xfrm>
                <a:off x="892" y="1478"/>
                <a:ext cx="817" cy="92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</p:grpSp>
        <p:sp>
          <p:nvSpPr>
            <p:cNvPr id="6155" name="Line 38"/>
            <p:cNvSpPr>
              <a:spLocks noChangeShapeType="1"/>
            </p:cNvSpPr>
            <p:nvPr/>
          </p:nvSpPr>
          <p:spPr bwMode="auto">
            <a:xfrm>
              <a:off x="1247" y="2189"/>
              <a:ext cx="0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Oval 39"/>
            <p:cNvSpPr>
              <a:spLocks noChangeArrowheads="1"/>
            </p:cNvSpPr>
            <p:nvPr/>
          </p:nvSpPr>
          <p:spPr bwMode="auto">
            <a:xfrm>
              <a:off x="1218" y="2349"/>
              <a:ext cx="56" cy="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/>
            </a:p>
          </p:txBody>
        </p:sp>
      </p:grpSp>
      <p:sp>
        <p:nvSpPr>
          <p:cNvPr id="6147" name="Text Box 40"/>
          <p:cNvSpPr txBox="1">
            <a:spLocks noChangeArrowheads="1"/>
          </p:cNvSpPr>
          <p:nvPr/>
        </p:nvSpPr>
        <p:spPr bwMode="auto">
          <a:xfrm>
            <a:off x="4271964" y="4365625"/>
            <a:ext cx="1049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latin typeface="Comic Sans MS" panose="030F0702030302020204" pitchFamily="66" charset="0"/>
              </a:rPr>
              <a:t>body</a:t>
            </a:r>
            <a:endParaRPr lang="en-US" altLang="zh-CN" sz="2400" b="1">
              <a:latin typeface="Comic Sans MS" panose="030F0702030302020204" pitchFamily="66" charset="0"/>
            </a:endParaRPr>
          </a:p>
        </p:txBody>
      </p:sp>
      <p:sp>
        <p:nvSpPr>
          <p:cNvPr id="6148" name="Rectangle 43"/>
          <p:cNvSpPr>
            <a:spLocks noChangeArrowheads="1"/>
          </p:cNvSpPr>
          <p:nvPr/>
        </p:nvSpPr>
        <p:spPr bwMode="auto">
          <a:xfrm>
            <a:off x="567690" y="17145"/>
            <a:ext cx="79305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FF0000"/>
                </a:solidFill>
                <a:latin typeface="Comic Sans MS" panose="030F0702030302020204" pitchFamily="66" charset="0"/>
              </a:rPr>
              <a:t>NMOSFET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的三维结构简化图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50" name="Text Box 3"/>
          <p:cNvSpPr txBox="1">
            <a:spLocks noChangeArrowheads="1"/>
          </p:cNvSpPr>
          <p:nvPr/>
        </p:nvSpPr>
        <p:spPr bwMode="auto">
          <a:xfrm>
            <a:off x="1955800" y="5065713"/>
            <a:ext cx="78057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6600FF"/>
                </a:solidFill>
                <a:latin typeface="Times New Roman" panose="02020603050405020304" pitchFamily="18" charset="0"/>
              </a:rPr>
              <a:t>结构参数：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沟道长度</a:t>
            </a:r>
            <a:r>
              <a:rPr lang="zh-CN" altLang="en-US" sz="2400" b="1"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latin typeface="Times New Roman" panose="02020603050405020304" pitchFamily="18" charset="0"/>
              </a:rPr>
              <a:t>L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沟道宽度</a:t>
            </a:r>
            <a:r>
              <a:rPr lang="zh-CN" altLang="en-US" sz="2400" b="1"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latin typeface="Times New Roman" panose="02020603050405020304" pitchFamily="18" charset="0"/>
              </a:rPr>
              <a:t>W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栅氧化层厚度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                </a:t>
            </a:r>
            <a:r>
              <a:rPr lang="zh-CN" altLang="en-US" sz="2400" b="1">
                <a:solidFill>
                  <a:srgbClr val="00FF00"/>
                </a:solidFill>
                <a:latin typeface="Times New Roman" panose="02020603050405020304" pitchFamily="18" charset="0"/>
              </a:rPr>
              <a:t>源漏</a:t>
            </a:r>
            <a:r>
              <a:rPr lang="en-US" altLang="zh-CN" sz="2400" b="1">
                <a:solidFill>
                  <a:srgbClr val="00FF00"/>
                </a:solidFill>
                <a:latin typeface="Times New Roman" panose="02020603050405020304" pitchFamily="18" charset="0"/>
              </a:rPr>
              <a:t>PN</a:t>
            </a:r>
            <a:r>
              <a:rPr lang="zh-CN" altLang="en-US" sz="2400" b="1">
                <a:solidFill>
                  <a:srgbClr val="00FF00"/>
                </a:solidFill>
                <a:latin typeface="Times New Roman" panose="02020603050405020304" pitchFamily="18" charset="0"/>
              </a:rPr>
              <a:t>结结深</a:t>
            </a:r>
            <a:endParaRPr lang="zh-CN" altLang="en-US" sz="2400" b="1">
              <a:solidFill>
                <a:srgbClr val="00FF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6600FF"/>
                </a:solidFill>
                <a:latin typeface="Times New Roman" panose="02020603050405020304" pitchFamily="18" charset="0"/>
              </a:rPr>
              <a:t>材料参数：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衬底掺杂浓度</a:t>
            </a:r>
            <a:r>
              <a:rPr lang="zh-CN" altLang="en-US" sz="2400" b="1">
                <a:latin typeface="Times New Roman" panose="02020603050405020304" pitchFamily="18" charset="0"/>
              </a:rPr>
              <a:t>       、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载流子迁移率</a:t>
            </a:r>
            <a:endParaRPr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51" name="Object 81"/>
          <p:cNvGraphicFramePr>
            <a:graphicFrameLocks noChangeAspect="1"/>
          </p:cNvGraphicFramePr>
          <p:nvPr/>
        </p:nvGraphicFramePr>
        <p:xfrm>
          <a:off x="5522913" y="6211889"/>
          <a:ext cx="3937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3" name="" r:id="rId3" imgW="231775" imgH="219075" progId="Equation.3">
                  <p:embed/>
                </p:oleObj>
              </mc:Choice>
              <mc:Fallback>
                <p:oleObj name="" r:id="rId3" imgW="231775" imgH="219075" progId="Equation.3">
                  <p:embed/>
                  <p:pic>
                    <p:nvPicPr>
                      <p:cNvPr id="0" name="图片 37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6211889"/>
                        <a:ext cx="3937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82"/>
          <p:cNvGraphicFramePr>
            <a:graphicFrameLocks noChangeAspect="1"/>
          </p:cNvGraphicFramePr>
          <p:nvPr/>
        </p:nvGraphicFramePr>
        <p:xfrm>
          <a:off x="5561014" y="5557838"/>
          <a:ext cx="3841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4" name="" r:id="rId5" imgW="180340" imgH="244475" progId="Equation.3">
                  <p:embed/>
                </p:oleObj>
              </mc:Choice>
              <mc:Fallback>
                <p:oleObj name="" r:id="rId5" imgW="180340" imgH="244475" progId="Equation.3">
                  <p:embed/>
                  <p:pic>
                    <p:nvPicPr>
                      <p:cNvPr id="0" name="图片 37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1014" y="5557838"/>
                        <a:ext cx="38417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3" name="Object 117"/>
          <p:cNvGraphicFramePr>
            <a:graphicFrameLocks noChangeAspect="1"/>
          </p:cNvGraphicFramePr>
          <p:nvPr/>
        </p:nvGraphicFramePr>
        <p:xfrm>
          <a:off x="8145464" y="6205538"/>
          <a:ext cx="3460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5" name="" r:id="rId7" imgW="155575" imgH="168275" progId="Equation.3">
                  <p:embed/>
                </p:oleObj>
              </mc:Choice>
              <mc:Fallback>
                <p:oleObj name="" r:id="rId7" imgW="155575" imgH="168275" progId="Equation.3">
                  <p:embed/>
                  <p:pic>
                    <p:nvPicPr>
                      <p:cNvPr id="0" name="图片 37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5464" y="6205538"/>
                        <a:ext cx="34607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墨迹 1"/>
          <p:cNvSpPr/>
          <p:nvPr/>
        </p:nvSpPr>
        <p:spPr bwMode="auto">
          <a:xfrm>
            <a:off x="3236040" y="1958040"/>
            <a:ext cx="7568280" cy="47970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27"/>
    </mc:Choice>
    <mc:Fallback>
      <p:transition spd="slow" advTm="47527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1"/>
          <p:cNvGrpSpPr/>
          <p:nvPr/>
        </p:nvGrpSpPr>
        <p:grpSpPr bwMode="auto">
          <a:xfrm>
            <a:off x="1614488" y="182563"/>
            <a:ext cx="8666162" cy="6577012"/>
            <a:chOff x="74613" y="-842962"/>
            <a:chExt cx="8666224" cy="5564187"/>
          </a:xfrm>
        </p:grpSpPr>
        <p:sp>
          <p:nvSpPr>
            <p:cNvPr id="19459" name="Text Box 2"/>
            <p:cNvSpPr txBox="1">
              <a:spLocks noChangeArrowheads="1"/>
            </p:cNvSpPr>
            <p:nvPr/>
          </p:nvSpPr>
          <p:spPr bwMode="auto">
            <a:xfrm>
              <a:off x="74613" y="-842962"/>
              <a:ext cx="8666224" cy="807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NMOSFET</a:t>
              </a:r>
              <a:r>
                <a:rPr lang="zh-CN" altLang="en-US" sz="2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的输出特性曲线：一般长沟道器件的 </a:t>
              </a:r>
              <a:r>
                <a:rPr lang="en-US" altLang="zh-CN" sz="2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I</a:t>
              </a:r>
              <a:r>
                <a:rPr lang="en-US" altLang="zh-CN" sz="2800" b="1" baseline="-25000">
                  <a:solidFill>
                    <a:srgbClr val="FF0000"/>
                  </a:solidFill>
                  <a:latin typeface="Comic Sans MS" panose="030F0702030302020204" pitchFamily="66" charset="0"/>
                </a:rPr>
                <a:t>DS</a:t>
              </a:r>
              <a:r>
                <a:rPr lang="en-US" altLang="zh-CN" sz="2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~V</a:t>
              </a:r>
              <a:r>
                <a:rPr lang="en-US" altLang="zh-CN" sz="2800" b="1" baseline="-25000">
                  <a:solidFill>
                    <a:srgbClr val="FF0000"/>
                  </a:solidFill>
                  <a:latin typeface="Comic Sans MS" panose="030F0702030302020204" pitchFamily="66" charset="0"/>
                </a:rPr>
                <a:t>DS </a:t>
              </a:r>
              <a:r>
                <a:rPr lang="zh-CN" altLang="en-US" sz="2800" b="1">
                  <a:solidFill>
                    <a:srgbClr val="FF0000"/>
                  </a:solidFill>
                  <a:latin typeface="Comic Sans MS" panose="030F0702030302020204" pitchFamily="66" charset="0"/>
                </a:rPr>
                <a:t>特性</a:t>
              </a:r>
              <a:endParaRPr lang="zh-CN" altLang="en-US" sz="2800" b="1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9460" name="Group 4"/>
            <p:cNvGrpSpPr/>
            <p:nvPr/>
          </p:nvGrpSpPr>
          <p:grpSpPr bwMode="auto">
            <a:xfrm>
              <a:off x="2224088" y="1331913"/>
              <a:ext cx="5572125" cy="3389312"/>
              <a:chOff x="0" y="0"/>
              <a:chExt cx="3510" cy="2135"/>
            </a:xfrm>
          </p:grpSpPr>
          <p:sp>
            <p:nvSpPr>
              <p:cNvPr id="19463" name="Text Box 5"/>
              <p:cNvSpPr txBox="1">
                <a:spLocks noChangeArrowheads="1"/>
              </p:cNvSpPr>
              <p:nvPr/>
            </p:nvSpPr>
            <p:spPr bwMode="auto">
              <a:xfrm>
                <a:off x="2836" y="1832"/>
                <a:ext cx="674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V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DS</a:t>
                </a:r>
                <a:endParaRPr lang="en-US" altLang="zh-CN" sz="26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64" name="Line 6"/>
              <p:cNvSpPr>
                <a:spLocks noChangeShapeType="1"/>
              </p:cNvSpPr>
              <p:nvPr/>
            </p:nvSpPr>
            <p:spPr bwMode="auto">
              <a:xfrm flipH="1">
                <a:off x="88" y="85"/>
                <a:ext cx="3" cy="19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5" name="未知"/>
              <p:cNvSpPr/>
              <p:nvPr/>
            </p:nvSpPr>
            <p:spPr bwMode="auto">
              <a:xfrm>
                <a:off x="92" y="546"/>
                <a:ext cx="805" cy="1452"/>
              </a:xfrm>
              <a:custGeom>
                <a:avLst/>
                <a:gdLst>
                  <a:gd name="T0" fmla="*/ 178 w 1173"/>
                  <a:gd name="T1" fmla="*/ 0 h 1337"/>
                  <a:gd name="T2" fmla="*/ 173 w 1173"/>
                  <a:gd name="T3" fmla="*/ 3 h 1337"/>
                  <a:gd name="T4" fmla="*/ 164 w 1173"/>
                  <a:gd name="T5" fmla="*/ 22 h 1337"/>
                  <a:gd name="T6" fmla="*/ 155 w 1173"/>
                  <a:gd name="T7" fmla="*/ 51 h 1337"/>
                  <a:gd name="T8" fmla="*/ 136 w 1173"/>
                  <a:gd name="T9" fmla="*/ 129 h 1337"/>
                  <a:gd name="T10" fmla="*/ 113 w 1173"/>
                  <a:gd name="T11" fmla="*/ 287 h 1337"/>
                  <a:gd name="T12" fmla="*/ 89 w 1173"/>
                  <a:gd name="T13" fmla="*/ 532 h 1337"/>
                  <a:gd name="T14" fmla="*/ 69 w 1173"/>
                  <a:gd name="T15" fmla="*/ 792 h 1337"/>
                  <a:gd name="T16" fmla="*/ 45 w 1173"/>
                  <a:gd name="T17" fmla="*/ 1162 h 1337"/>
                  <a:gd name="T18" fmla="*/ 23 w 1173"/>
                  <a:gd name="T19" fmla="*/ 1533 h 1337"/>
                  <a:gd name="T20" fmla="*/ 0 w 1173"/>
                  <a:gd name="T21" fmla="*/ 2020 h 13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73"/>
                  <a:gd name="T34" fmla="*/ 0 h 1337"/>
                  <a:gd name="T35" fmla="*/ 1173 w 1173"/>
                  <a:gd name="T36" fmla="*/ 1337 h 13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73" h="1337">
                    <a:moveTo>
                      <a:pt x="1173" y="0"/>
                    </a:moveTo>
                    <a:lnTo>
                      <a:pt x="1137" y="3"/>
                    </a:lnTo>
                    <a:lnTo>
                      <a:pt x="1077" y="15"/>
                    </a:lnTo>
                    <a:lnTo>
                      <a:pt x="1017" y="34"/>
                    </a:lnTo>
                    <a:lnTo>
                      <a:pt x="892" y="86"/>
                    </a:lnTo>
                    <a:lnTo>
                      <a:pt x="746" y="190"/>
                    </a:lnTo>
                    <a:lnTo>
                      <a:pt x="589" y="352"/>
                    </a:lnTo>
                    <a:lnTo>
                      <a:pt x="449" y="524"/>
                    </a:lnTo>
                    <a:lnTo>
                      <a:pt x="292" y="769"/>
                    </a:lnTo>
                    <a:lnTo>
                      <a:pt x="151" y="1015"/>
                    </a:lnTo>
                    <a:lnTo>
                      <a:pt x="0" y="1337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6" name="Line 8"/>
              <p:cNvSpPr>
                <a:spLocks noChangeShapeType="1"/>
              </p:cNvSpPr>
              <p:nvPr/>
            </p:nvSpPr>
            <p:spPr bwMode="auto">
              <a:xfrm flipV="1">
                <a:off x="0" y="425"/>
                <a:ext cx="1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7" name="Line 9"/>
              <p:cNvSpPr>
                <a:spLocks noChangeShapeType="1"/>
              </p:cNvSpPr>
              <p:nvPr/>
            </p:nvSpPr>
            <p:spPr bwMode="auto">
              <a:xfrm>
                <a:off x="921" y="542"/>
                <a:ext cx="1259" cy="1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8" name="未知"/>
              <p:cNvSpPr/>
              <p:nvPr/>
            </p:nvSpPr>
            <p:spPr bwMode="auto">
              <a:xfrm>
                <a:off x="92" y="1009"/>
                <a:ext cx="701" cy="995"/>
              </a:xfrm>
              <a:custGeom>
                <a:avLst/>
                <a:gdLst>
                  <a:gd name="T0" fmla="*/ 89 w 1173"/>
                  <a:gd name="T1" fmla="*/ 0 h 1337"/>
                  <a:gd name="T2" fmla="*/ 87 w 1173"/>
                  <a:gd name="T3" fmla="*/ 1 h 1337"/>
                  <a:gd name="T4" fmla="*/ 82 w 1173"/>
                  <a:gd name="T5" fmla="*/ 3 h 1337"/>
                  <a:gd name="T6" fmla="*/ 78 w 1173"/>
                  <a:gd name="T7" fmla="*/ 7 h 1337"/>
                  <a:gd name="T8" fmla="*/ 68 w 1173"/>
                  <a:gd name="T9" fmla="*/ 20 h 1337"/>
                  <a:gd name="T10" fmla="*/ 57 w 1173"/>
                  <a:gd name="T11" fmla="*/ 43 h 1337"/>
                  <a:gd name="T12" fmla="*/ 45 w 1173"/>
                  <a:gd name="T13" fmla="*/ 80 h 1337"/>
                  <a:gd name="T14" fmla="*/ 34 w 1173"/>
                  <a:gd name="T15" fmla="*/ 120 h 1337"/>
                  <a:gd name="T16" fmla="*/ 23 w 1173"/>
                  <a:gd name="T17" fmla="*/ 176 h 1337"/>
                  <a:gd name="T18" fmla="*/ 11 w 1173"/>
                  <a:gd name="T19" fmla="*/ 231 h 1337"/>
                  <a:gd name="T20" fmla="*/ 0 w 1173"/>
                  <a:gd name="T21" fmla="*/ 305 h 13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73"/>
                  <a:gd name="T34" fmla="*/ 0 h 1337"/>
                  <a:gd name="T35" fmla="*/ 1173 w 1173"/>
                  <a:gd name="T36" fmla="*/ 1337 h 13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73" h="1337">
                    <a:moveTo>
                      <a:pt x="1173" y="0"/>
                    </a:moveTo>
                    <a:lnTo>
                      <a:pt x="1137" y="3"/>
                    </a:lnTo>
                    <a:lnTo>
                      <a:pt x="1077" y="15"/>
                    </a:lnTo>
                    <a:lnTo>
                      <a:pt x="1017" y="34"/>
                    </a:lnTo>
                    <a:lnTo>
                      <a:pt x="892" y="86"/>
                    </a:lnTo>
                    <a:lnTo>
                      <a:pt x="746" y="190"/>
                    </a:lnTo>
                    <a:lnTo>
                      <a:pt x="589" y="352"/>
                    </a:lnTo>
                    <a:lnTo>
                      <a:pt x="449" y="524"/>
                    </a:lnTo>
                    <a:lnTo>
                      <a:pt x="292" y="769"/>
                    </a:lnTo>
                    <a:lnTo>
                      <a:pt x="151" y="1015"/>
                    </a:lnTo>
                    <a:lnTo>
                      <a:pt x="0" y="1337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9" name="Text Box 11"/>
              <p:cNvSpPr txBox="1">
                <a:spLocks noChangeArrowheads="1"/>
              </p:cNvSpPr>
              <p:nvPr/>
            </p:nvSpPr>
            <p:spPr bwMode="auto">
              <a:xfrm>
                <a:off x="21" y="0"/>
                <a:ext cx="542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I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DS</a:t>
                </a:r>
                <a:endParaRPr lang="en-US" altLang="zh-CN" sz="2200" b="1" baseline="-25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70" name="Line 12"/>
              <p:cNvSpPr>
                <a:spLocks noChangeShapeType="1"/>
              </p:cNvSpPr>
              <p:nvPr/>
            </p:nvSpPr>
            <p:spPr bwMode="auto">
              <a:xfrm flipV="1">
                <a:off x="0" y="1359"/>
                <a:ext cx="1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1" name="未知"/>
              <p:cNvSpPr/>
              <p:nvPr/>
            </p:nvSpPr>
            <p:spPr bwMode="auto">
              <a:xfrm>
                <a:off x="92" y="1778"/>
                <a:ext cx="299" cy="226"/>
              </a:xfrm>
              <a:custGeom>
                <a:avLst/>
                <a:gdLst>
                  <a:gd name="T0" fmla="*/ 1 w 1173"/>
                  <a:gd name="T1" fmla="*/ 0 h 1337"/>
                  <a:gd name="T2" fmla="*/ 1 w 1173"/>
                  <a:gd name="T3" fmla="*/ 0 h 1337"/>
                  <a:gd name="T4" fmla="*/ 1 w 1173"/>
                  <a:gd name="T5" fmla="*/ 0 h 1337"/>
                  <a:gd name="T6" fmla="*/ 1 w 1173"/>
                  <a:gd name="T7" fmla="*/ 0 h 1337"/>
                  <a:gd name="T8" fmla="*/ 1 w 1173"/>
                  <a:gd name="T9" fmla="*/ 0 h 1337"/>
                  <a:gd name="T10" fmla="*/ 1 w 1173"/>
                  <a:gd name="T11" fmla="*/ 0 h 1337"/>
                  <a:gd name="T12" fmla="*/ 1 w 1173"/>
                  <a:gd name="T13" fmla="*/ 0 h 1337"/>
                  <a:gd name="T14" fmla="*/ 1 w 1173"/>
                  <a:gd name="T15" fmla="*/ 0 h 1337"/>
                  <a:gd name="T16" fmla="*/ 0 w 1173"/>
                  <a:gd name="T17" fmla="*/ 0 h 1337"/>
                  <a:gd name="T18" fmla="*/ 0 w 1173"/>
                  <a:gd name="T19" fmla="*/ 0 h 1337"/>
                  <a:gd name="T20" fmla="*/ 0 w 1173"/>
                  <a:gd name="T21" fmla="*/ 0 h 13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73"/>
                  <a:gd name="T34" fmla="*/ 0 h 1337"/>
                  <a:gd name="T35" fmla="*/ 1173 w 1173"/>
                  <a:gd name="T36" fmla="*/ 1337 h 13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73" h="1337">
                    <a:moveTo>
                      <a:pt x="1173" y="0"/>
                    </a:moveTo>
                    <a:lnTo>
                      <a:pt x="1137" y="3"/>
                    </a:lnTo>
                    <a:lnTo>
                      <a:pt x="1077" y="15"/>
                    </a:lnTo>
                    <a:lnTo>
                      <a:pt x="1017" y="34"/>
                    </a:lnTo>
                    <a:lnTo>
                      <a:pt x="892" y="86"/>
                    </a:lnTo>
                    <a:lnTo>
                      <a:pt x="746" y="190"/>
                    </a:lnTo>
                    <a:lnTo>
                      <a:pt x="589" y="352"/>
                    </a:lnTo>
                    <a:lnTo>
                      <a:pt x="449" y="524"/>
                    </a:lnTo>
                    <a:lnTo>
                      <a:pt x="292" y="769"/>
                    </a:lnTo>
                    <a:lnTo>
                      <a:pt x="151" y="1015"/>
                    </a:lnTo>
                    <a:lnTo>
                      <a:pt x="0" y="1337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2" name="Line 14"/>
              <p:cNvSpPr>
                <a:spLocks noChangeShapeType="1"/>
              </p:cNvSpPr>
              <p:nvPr/>
            </p:nvSpPr>
            <p:spPr bwMode="auto">
              <a:xfrm flipV="1">
                <a:off x="0" y="1860"/>
                <a:ext cx="1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3" name="Line 15"/>
              <p:cNvSpPr>
                <a:spLocks noChangeShapeType="1"/>
              </p:cNvSpPr>
              <p:nvPr/>
            </p:nvSpPr>
            <p:spPr bwMode="auto">
              <a:xfrm flipV="1">
                <a:off x="804" y="1009"/>
                <a:ext cx="1477" cy="1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4" name="Line 16"/>
              <p:cNvSpPr>
                <a:spLocks noChangeShapeType="1"/>
              </p:cNvSpPr>
              <p:nvPr/>
            </p:nvSpPr>
            <p:spPr bwMode="auto">
              <a:xfrm>
                <a:off x="375" y="1771"/>
                <a:ext cx="2102" cy="9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5" name="Text Box 17"/>
              <p:cNvSpPr txBox="1">
                <a:spLocks noChangeArrowheads="1"/>
              </p:cNvSpPr>
              <p:nvPr/>
            </p:nvSpPr>
            <p:spPr bwMode="auto">
              <a:xfrm>
                <a:off x="1531" y="1466"/>
                <a:ext cx="762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V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GS</a:t>
                </a: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&gt;V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T</a:t>
                </a:r>
                <a:endParaRPr lang="en-US" altLang="zh-CN" sz="26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76" name="未知"/>
              <p:cNvSpPr/>
              <p:nvPr/>
            </p:nvSpPr>
            <p:spPr bwMode="auto">
              <a:xfrm>
                <a:off x="111" y="1434"/>
                <a:ext cx="494" cy="551"/>
              </a:xfrm>
              <a:custGeom>
                <a:avLst/>
                <a:gdLst>
                  <a:gd name="T0" fmla="*/ 16 w 1173"/>
                  <a:gd name="T1" fmla="*/ 0 h 1337"/>
                  <a:gd name="T2" fmla="*/ 15 w 1173"/>
                  <a:gd name="T3" fmla="*/ 0 h 1337"/>
                  <a:gd name="T4" fmla="*/ 14 w 1173"/>
                  <a:gd name="T5" fmla="*/ 0 h 1337"/>
                  <a:gd name="T6" fmla="*/ 13 w 1173"/>
                  <a:gd name="T7" fmla="*/ 0 h 1337"/>
                  <a:gd name="T8" fmla="*/ 12 w 1173"/>
                  <a:gd name="T9" fmla="*/ 1 h 1337"/>
                  <a:gd name="T10" fmla="*/ 10 w 1173"/>
                  <a:gd name="T11" fmla="*/ 2 h 1337"/>
                  <a:gd name="T12" fmla="*/ 8 w 1173"/>
                  <a:gd name="T13" fmla="*/ 4 h 1337"/>
                  <a:gd name="T14" fmla="*/ 6 w 1173"/>
                  <a:gd name="T15" fmla="*/ 6 h 1337"/>
                  <a:gd name="T16" fmla="*/ 4 w 1173"/>
                  <a:gd name="T17" fmla="*/ 9 h 1337"/>
                  <a:gd name="T18" fmla="*/ 2 w 1173"/>
                  <a:gd name="T19" fmla="*/ 12 h 1337"/>
                  <a:gd name="T20" fmla="*/ 0 w 1173"/>
                  <a:gd name="T21" fmla="*/ 16 h 13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73"/>
                  <a:gd name="T34" fmla="*/ 0 h 1337"/>
                  <a:gd name="T35" fmla="*/ 1173 w 1173"/>
                  <a:gd name="T36" fmla="*/ 1337 h 13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73" h="1337">
                    <a:moveTo>
                      <a:pt x="1173" y="0"/>
                    </a:moveTo>
                    <a:lnTo>
                      <a:pt x="1137" y="3"/>
                    </a:lnTo>
                    <a:lnTo>
                      <a:pt x="1077" y="15"/>
                    </a:lnTo>
                    <a:lnTo>
                      <a:pt x="1017" y="34"/>
                    </a:lnTo>
                    <a:lnTo>
                      <a:pt x="892" y="86"/>
                    </a:lnTo>
                    <a:lnTo>
                      <a:pt x="746" y="190"/>
                    </a:lnTo>
                    <a:lnTo>
                      <a:pt x="589" y="352"/>
                    </a:lnTo>
                    <a:lnTo>
                      <a:pt x="449" y="524"/>
                    </a:lnTo>
                    <a:lnTo>
                      <a:pt x="292" y="769"/>
                    </a:lnTo>
                    <a:lnTo>
                      <a:pt x="151" y="1015"/>
                    </a:lnTo>
                    <a:lnTo>
                      <a:pt x="0" y="1337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7" name="未知"/>
              <p:cNvSpPr/>
              <p:nvPr/>
            </p:nvSpPr>
            <p:spPr bwMode="auto">
              <a:xfrm>
                <a:off x="92" y="1009"/>
                <a:ext cx="739" cy="995"/>
              </a:xfrm>
              <a:custGeom>
                <a:avLst/>
                <a:gdLst>
                  <a:gd name="T0" fmla="*/ 117 w 1173"/>
                  <a:gd name="T1" fmla="*/ 0 h 1337"/>
                  <a:gd name="T2" fmla="*/ 113 w 1173"/>
                  <a:gd name="T3" fmla="*/ 1 h 1337"/>
                  <a:gd name="T4" fmla="*/ 107 w 1173"/>
                  <a:gd name="T5" fmla="*/ 3 h 1337"/>
                  <a:gd name="T6" fmla="*/ 101 w 1173"/>
                  <a:gd name="T7" fmla="*/ 7 h 1337"/>
                  <a:gd name="T8" fmla="*/ 88 w 1173"/>
                  <a:gd name="T9" fmla="*/ 20 h 1337"/>
                  <a:gd name="T10" fmla="*/ 74 w 1173"/>
                  <a:gd name="T11" fmla="*/ 43 h 1337"/>
                  <a:gd name="T12" fmla="*/ 59 w 1173"/>
                  <a:gd name="T13" fmla="*/ 80 h 1337"/>
                  <a:gd name="T14" fmla="*/ 45 w 1173"/>
                  <a:gd name="T15" fmla="*/ 120 h 1337"/>
                  <a:gd name="T16" fmla="*/ 29 w 1173"/>
                  <a:gd name="T17" fmla="*/ 176 h 1337"/>
                  <a:gd name="T18" fmla="*/ 15 w 1173"/>
                  <a:gd name="T19" fmla="*/ 231 h 1337"/>
                  <a:gd name="T20" fmla="*/ 0 w 1173"/>
                  <a:gd name="T21" fmla="*/ 305 h 13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73"/>
                  <a:gd name="T34" fmla="*/ 0 h 1337"/>
                  <a:gd name="T35" fmla="*/ 1173 w 1173"/>
                  <a:gd name="T36" fmla="*/ 1337 h 13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73" h="1337">
                    <a:moveTo>
                      <a:pt x="1173" y="0"/>
                    </a:moveTo>
                    <a:lnTo>
                      <a:pt x="1137" y="3"/>
                    </a:lnTo>
                    <a:lnTo>
                      <a:pt x="1077" y="15"/>
                    </a:lnTo>
                    <a:lnTo>
                      <a:pt x="1017" y="34"/>
                    </a:lnTo>
                    <a:lnTo>
                      <a:pt x="892" y="86"/>
                    </a:lnTo>
                    <a:lnTo>
                      <a:pt x="746" y="190"/>
                    </a:lnTo>
                    <a:lnTo>
                      <a:pt x="589" y="352"/>
                    </a:lnTo>
                    <a:lnTo>
                      <a:pt x="449" y="524"/>
                    </a:lnTo>
                    <a:lnTo>
                      <a:pt x="292" y="769"/>
                    </a:lnTo>
                    <a:lnTo>
                      <a:pt x="151" y="1015"/>
                    </a:lnTo>
                    <a:lnTo>
                      <a:pt x="0" y="1337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8" name="Line 20"/>
              <p:cNvSpPr>
                <a:spLocks noChangeShapeType="1"/>
              </p:cNvSpPr>
              <p:nvPr/>
            </p:nvSpPr>
            <p:spPr bwMode="auto">
              <a:xfrm flipV="1">
                <a:off x="635" y="1443"/>
                <a:ext cx="1741" cy="1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9" name="Line 21"/>
              <p:cNvSpPr>
                <a:spLocks noChangeShapeType="1"/>
              </p:cNvSpPr>
              <p:nvPr/>
            </p:nvSpPr>
            <p:spPr bwMode="auto">
              <a:xfrm flipV="1">
                <a:off x="1499" y="285"/>
                <a:ext cx="0" cy="18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0" name="Text Box 22"/>
              <p:cNvSpPr txBox="1">
                <a:spLocks noChangeArrowheads="1"/>
              </p:cNvSpPr>
              <p:nvPr/>
            </p:nvSpPr>
            <p:spPr bwMode="auto">
              <a:xfrm>
                <a:off x="1562" y="66"/>
                <a:ext cx="910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V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GS</a:t>
                </a:r>
                <a:r>
                  <a:rPr lang="zh-CN" altLang="en-US" sz="2000" b="1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增加</a:t>
                </a:r>
                <a:endParaRPr lang="zh-CN" altLang="en-US" sz="2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81" name="Line 23"/>
              <p:cNvSpPr>
                <a:spLocks noChangeShapeType="1"/>
              </p:cNvSpPr>
              <p:nvPr/>
            </p:nvSpPr>
            <p:spPr bwMode="auto">
              <a:xfrm>
                <a:off x="7" y="889"/>
                <a:ext cx="17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2" name="Line 24"/>
              <p:cNvSpPr>
                <a:spLocks noChangeShapeType="1"/>
              </p:cNvSpPr>
              <p:nvPr/>
            </p:nvSpPr>
            <p:spPr bwMode="auto">
              <a:xfrm>
                <a:off x="82" y="2004"/>
                <a:ext cx="27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3" name="Line 25"/>
              <p:cNvSpPr>
                <a:spLocks noChangeShapeType="1"/>
              </p:cNvSpPr>
              <p:nvPr/>
            </p:nvSpPr>
            <p:spPr bwMode="auto">
              <a:xfrm>
                <a:off x="92" y="2004"/>
                <a:ext cx="2408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4" name="未知"/>
              <p:cNvSpPr/>
              <p:nvPr/>
            </p:nvSpPr>
            <p:spPr bwMode="auto">
              <a:xfrm flipH="1" flipV="1">
                <a:off x="92" y="364"/>
                <a:ext cx="867" cy="1638"/>
              </a:xfrm>
              <a:custGeom>
                <a:avLst/>
                <a:gdLst>
                  <a:gd name="T0" fmla="*/ 259 w 1173"/>
                  <a:gd name="T1" fmla="*/ 0 h 1337"/>
                  <a:gd name="T2" fmla="*/ 251 w 1173"/>
                  <a:gd name="T3" fmla="*/ 9 h 1337"/>
                  <a:gd name="T4" fmla="*/ 238 w 1173"/>
                  <a:gd name="T5" fmla="*/ 40 h 1337"/>
                  <a:gd name="T6" fmla="*/ 225 w 1173"/>
                  <a:gd name="T7" fmla="*/ 93 h 1337"/>
                  <a:gd name="T8" fmla="*/ 197 w 1173"/>
                  <a:gd name="T9" fmla="*/ 238 h 1337"/>
                  <a:gd name="T10" fmla="*/ 164 w 1173"/>
                  <a:gd name="T11" fmla="*/ 524 h 1337"/>
                  <a:gd name="T12" fmla="*/ 130 w 1173"/>
                  <a:gd name="T13" fmla="*/ 972 h 1337"/>
                  <a:gd name="T14" fmla="*/ 99 w 1173"/>
                  <a:gd name="T15" fmla="*/ 1447 h 1337"/>
                  <a:gd name="T16" fmla="*/ 64 w 1173"/>
                  <a:gd name="T17" fmla="*/ 2122 h 1337"/>
                  <a:gd name="T18" fmla="*/ 33 w 1173"/>
                  <a:gd name="T19" fmla="*/ 2802 h 1337"/>
                  <a:gd name="T20" fmla="*/ 0 w 1173"/>
                  <a:gd name="T21" fmla="*/ 3691 h 13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73"/>
                  <a:gd name="T34" fmla="*/ 0 h 1337"/>
                  <a:gd name="T35" fmla="*/ 1173 w 1173"/>
                  <a:gd name="T36" fmla="*/ 1337 h 13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73" h="1337">
                    <a:moveTo>
                      <a:pt x="1173" y="0"/>
                    </a:moveTo>
                    <a:lnTo>
                      <a:pt x="1137" y="3"/>
                    </a:lnTo>
                    <a:lnTo>
                      <a:pt x="1077" y="15"/>
                    </a:lnTo>
                    <a:lnTo>
                      <a:pt x="1017" y="34"/>
                    </a:lnTo>
                    <a:lnTo>
                      <a:pt x="892" y="86"/>
                    </a:lnTo>
                    <a:lnTo>
                      <a:pt x="746" y="190"/>
                    </a:lnTo>
                    <a:lnTo>
                      <a:pt x="589" y="352"/>
                    </a:lnTo>
                    <a:lnTo>
                      <a:pt x="449" y="524"/>
                    </a:lnTo>
                    <a:lnTo>
                      <a:pt x="292" y="769"/>
                    </a:lnTo>
                    <a:lnTo>
                      <a:pt x="151" y="1015"/>
                    </a:lnTo>
                    <a:lnTo>
                      <a:pt x="0" y="1337"/>
                    </a:lnTo>
                  </a:path>
                </a:pathLst>
              </a:custGeom>
              <a:noFill/>
              <a:ln w="57150">
                <a:solidFill>
                  <a:schemeClr val="accent2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5" name="Line 27"/>
              <p:cNvSpPr>
                <a:spLocks noChangeShapeType="1"/>
              </p:cNvSpPr>
              <p:nvPr/>
            </p:nvSpPr>
            <p:spPr bwMode="auto">
              <a:xfrm flipH="1">
                <a:off x="2197" y="1512"/>
                <a:ext cx="652" cy="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6" name="Text Box 28"/>
              <p:cNvSpPr txBox="1">
                <a:spLocks noChangeArrowheads="1"/>
              </p:cNvSpPr>
              <p:nvPr/>
            </p:nvSpPr>
            <p:spPr bwMode="auto">
              <a:xfrm>
                <a:off x="2579" y="1267"/>
                <a:ext cx="762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V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GS</a:t>
                </a: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&lt;V</a:t>
                </a:r>
                <a:r>
                  <a:rPr lang="en-US" altLang="zh-CN" sz="26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T</a:t>
                </a:r>
                <a:endParaRPr lang="en-US" altLang="zh-CN" sz="26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9461" name="AutoShape 29"/>
            <p:cNvSpPr/>
            <p:nvPr/>
          </p:nvSpPr>
          <p:spPr bwMode="auto">
            <a:xfrm>
              <a:off x="1079501" y="438615"/>
              <a:ext cx="1290637" cy="332233"/>
            </a:xfrm>
            <a:prstGeom prst="borderCallout1">
              <a:avLst>
                <a:gd name="adj1" fmla="val 106079"/>
                <a:gd name="adj2" fmla="val 44037"/>
                <a:gd name="adj3" fmla="val 699662"/>
                <a:gd name="adj4" fmla="val 1263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tailEnd type="arrow" w="med" len="med"/>
            </a:ln>
          </p:spPr>
          <p:txBody>
            <a:bodyPr lIns="84109" tIns="42055" rIns="84109" bIns="42055">
              <a:spAutoFit/>
            </a:bodyPr>
            <a:lstStyle>
              <a:lvl1pPr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2"/>
                  </a:solidFill>
                  <a:latin typeface="Comic Sans MS" panose="030F0702030302020204" pitchFamily="66" charset="0"/>
                </a:rPr>
                <a:t>Ohmic</a:t>
              </a:r>
              <a:endParaRPr lang="en-US" altLang="zh-CN" sz="2000" b="1" baseline="-25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462" name="AutoShape 30"/>
            <p:cNvSpPr/>
            <p:nvPr/>
          </p:nvSpPr>
          <p:spPr bwMode="auto">
            <a:xfrm>
              <a:off x="4634861" y="330200"/>
              <a:ext cx="1755775" cy="332233"/>
            </a:xfrm>
            <a:prstGeom prst="borderCallout1">
              <a:avLst>
                <a:gd name="adj1" fmla="val 118037"/>
                <a:gd name="adj2" fmla="val 9597"/>
                <a:gd name="adj3" fmla="val 457481"/>
                <a:gd name="adj4" fmla="val -2699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tailEnd type="arrow" w="med" len="med"/>
            </a:ln>
          </p:spPr>
          <p:txBody>
            <a:bodyPr lIns="84109" tIns="42055" rIns="84109" bIns="42055">
              <a:spAutoFit/>
            </a:bodyPr>
            <a:lstStyle>
              <a:lvl1pPr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841375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4137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>
                  <a:solidFill>
                    <a:schemeClr val="tx2"/>
                  </a:solidFill>
                  <a:latin typeface="Comic Sans MS" panose="030F0702030302020204" pitchFamily="66" charset="0"/>
                </a:rPr>
                <a:t>Saturated</a:t>
              </a:r>
              <a:endParaRPr lang="en-US" altLang="zh-CN" sz="2000" b="1" baseline="-25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墨迹 1"/>
          <p:cNvSpPr/>
          <p:nvPr/>
        </p:nvSpPr>
        <p:spPr bwMode="auto">
          <a:xfrm>
            <a:off x="5139720" y="3497760"/>
            <a:ext cx="6258960" cy="23054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39"/>
    </mc:Choice>
    <mc:Fallback>
      <p:transition spd="slow" advTm="47039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9"/>
          <p:cNvSpPr>
            <a:spLocks noChangeArrowheads="1"/>
          </p:cNvSpPr>
          <p:nvPr/>
        </p:nvSpPr>
        <p:spPr bwMode="auto">
          <a:xfrm flipH="1" flipV="1">
            <a:off x="1552575" y="28576"/>
            <a:ext cx="1377950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/>
          </a:p>
        </p:txBody>
      </p:sp>
      <p:sp>
        <p:nvSpPr>
          <p:cNvPr id="19459" name="Rectangle 80"/>
          <p:cNvSpPr>
            <a:spLocks noGrp="1" noChangeArrowheads="1"/>
          </p:cNvSpPr>
          <p:nvPr/>
        </p:nvSpPr>
        <p:spPr bwMode="auto">
          <a:xfrm>
            <a:off x="7754621" y="2454593"/>
            <a:ext cx="38258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/>
              <a:t>V</a:t>
            </a:r>
            <a:r>
              <a:rPr lang="zh-CN" altLang="en-US" baseline="-25000"/>
              <a:t>GS</a:t>
            </a:r>
            <a:r>
              <a:rPr lang="zh-CN" altLang="en-US"/>
              <a:t>-V</a:t>
            </a:r>
            <a:r>
              <a:rPr lang="zh-CN" altLang="en-US" baseline="-25000"/>
              <a:t>DS</a:t>
            </a:r>
            <a:r>
              <a:rPr lang="zh-CN" altLang="en-US"/>
              <a:t>(sat)=V</a:t>
            </a:r>
            <a:r>
              <a:rPr lang="zh-CN" altLang="en-US" baseline="-25000"/>
              <a:t>T</a:t>
            </a:r>
            <a:endParaRPr lang="zh-CN" altLang="en-US" baseline="-25000"/>
          </a:p>
          <a:p>
            <a:pPr eaLnBrk="1" hangingPunct="1">
              <a:lnSpc>
                <a:spcPct val="150000"/>
              </a:lnSpc>
            </a:pPr>
            <a:r>
              <a:rPr lang="zh-CN" altLang="en-US"/>
              <a:t>V</a:t>
            </a:r>
            <a:r>
              <a:rPr lang="zh-CN" altLang="en-US" baseline="-25000"/>
              <a:t>DS</a:t>
            </a:r>
            <a:r>
              <a:rPr lang="zh-CN" altLang="en-US"/>
              <a:t>(sat)=V</a:t>
            </a:r>
            <a:r>
              <a:rPr lang="zh-CN" altLang="en-US" baseline="-25000"/>
              <a:t>GS</a:t>
            </a:r>
            <a:r>
              <a:rPr lang="zh-CN" altLang="en-US"/>
              <a:t>-V</a:t>
            </a:r>
            <a:r>
              <a:rPr lang="zh-CN" altLang="en-US" baseline="-25000"/>
              <a:t>T</a:t>
            </a:r>
            <a:endParaRPr lang="zh-CN" altLang="en-US" baseline="-25000"/>
          </a:p>
        </p:txBody>
      </p:sp>
      <p:sp>
        <p:nvSpPr>
          <p:cNvPr id="19461" name="Text Box 60"/>
          <p:cNvSpPr txBox="1">
            <a:spLocks noChangeArrowheads="1"/>
          </p:cNvSpPr>
          <p:nvPr/>
        </p:nvSpPr>
        <p:spPr bwMode="auto">
          <a:xfrm>
            <a:off x="5854700" y="2663826"/>
            <a:ext cx="617538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09" tIns="42055" rIns="84109" bIns="42055">
            <a:spAutoFit/>
          </a:bodyPr>
          <a:lstStyle>
            <a:lvl1pPr defTabSz="84137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4137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4137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4137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41375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41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41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41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41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2"/>
                </a:solidFill>
                <a:latin typeface="Comic Sans MS" panose="030F0702030302020204" pitchFamily="66" charset="0"/>
              </a:rPr>
              <a:t>D</a:t>
            </a:r>
            <a:endParaRPr lang="en-US" altLang="zh-CN" sz="2000" b="1" baseline="-2500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462" name="组合 7"/>
          <p:cNvGrpSpPr/>
          <p:nvPr/>
        </p:nvGrpSpPr>
        <p:grpSpPr bwMode="auto">
          <a:xfrm>
            <a:off x="741680" y="1466850"/>
            <a:ext cx="6265545" cy="4656455"/>
            <a:chOff x="548287" y="1466764"/>
            <a:chExt cx="4934937" cy="4656224"/>
          </a:xfrm>
        </p:grpSpPr>
        <p:grpSp>
          <p:nvGrpSpPr>
            <p:cNvPr id="19466" name="Group 2"/>
            <p:cNvGrpSpPr/>
            <p:nvPr/>
          </p:nvGrpSpPr>
          <p:grpSpPr bwMode="auto">
            <a:xfrm>
              <a:off x="548287" y="2028825"/>
              <a:ext cx="4934937" cy="4094163"/>
              <a:chOff x="240" y="0"/>
              <a:chExt cx="3464" cy="2116"/>
            </a:xfrm>
          </p:grpSpPr>
          <p:sp>
            <p:nvSpPr>
              <p:cNvPr id="19471" name="Rectangle 3" descr="5%"/>
              <p:cNvSpPr>
                <a:spLocks noChangeArrowheads="1"/>
              </p:cNvSpPr>
              <p:nvPr/>
            </p:nvSpPr>
            <p:spPr bwMode="auto">
              <a:xfrm>
                <a:off x="1100" y="550"/>
                <a:ext cx="1231" cy="375"/>
              </a:xfrm>
              <a:prstGeom prst="rect">
                <a:avLst/>
              </a:prstGeom>
              <a:blipFill dpi="0" rotWithShape="0">
                <a:blip r:embed="rId1"/>
                <a:srcRect/>
                <a:tile tx="0" ty="0" sx="100000" sy="100000" flip="none" algn="tl"/>
              </a:blip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  <p:sp>
            <p:nvSpPr>
              <p:cNvPr id="19472" name="Rectangle 4" descr="Wide upward diagonal"/>
              <p:cNvSpPr>
                <a:spLocks noChangeArrowheads="1"/>
              </p:cNvSpPr>
              <p:nvPr/>
            </p:nvSpPr>
            <p:spPr bwMode="auto">
              <a:xfrm flipV="1">
                <a:off x="1101" y="330"/>
                <a:ext cx="1230" cy="227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  <p:sp>
            <p:nvSpPr>
              <p:cNvPr id="19473" name="未知"/>
              <p:cNvSpPr/>
              <p:nvPr/>
            </p:nvSpPr>
            <p:spPr bwMode="auto">
              <a:xfrm>
                <a:off x="1237" y="147"/>
                <a:ext cx="233" cy="178"/>
              </a:xfrm>
              <a:custGeom>
                <a:avLst/>
                <a:gdLst>
                  <a:gd name="T0" fmla="*/ 1 w 400"/>
                  <a:gd name="T1" fmla="*/ 0 h 236"/>
                  <a:gd name="T2" fmla="*/ 0 w 400"/>
                  <a:gd name="T3" fmla="*/ 0 h 236"/>
                  <a:gd name="T4" fmla="*/ 0 w 400"/>
                  <a:gd name="T5" fmla="*/ 6 h 236"/>
                  <a:gd name="T6" fmla="*/ 0 60000 65536"/>
                  <a:gd name="T7" fmla="*/ 0 60000 65536"/>
                  <a:gd name="T8" fmla="*/ 0 60000 65536"/>
                  <a:gd name="T9" fmla="*/ 0 w 400"/>
                  <a:gd name="T10" fmla="*/ 0 h 236"/>
                  <a:gd name="T11" fmla="*/ 400 w 400"/>
                  <a:gd name="T12" fmla="*/ 236 h 2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0" h="236">
                    <a:moveTo>
                      <a:pt x="400" y="0"/>
                    </a:moveTo>
                    <a:lnTo>
                      <a:pt x="0" y="0"/>
                    </a:lnTo>
                    <a:lnTo>
                      <a:pt x="0" y="23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4" name="Oval 6"/>
              <p:cNvSpPr>
                <a:spLocks noChangeArrowheads="1"/>
              </p:cNvSpPr>
              <p:nvPr/>
            </p:nvSpPr>
            <p:spPr bwMode="auto">
              <a:xfrm>
                <a:off x="1461" y="87"/>
                <a:ext cx="93" cy="118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  <p:sp>
            <p:nvSpPr>
              <p:cNvPr id="19475" name="Text Box 7"/>
              <p:cNvSpPr txBox="1">
                <a:spLocks noChangeArrowheads="1"/>
              </p:cNvSpPr>
              <p:nvPr/>
            </p:nvSpPr>
            <p:spPr bwMode="auto">
              <a:xfrm>
                <a:off x="1617" y="0"/>
                <a:ext cx="829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V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GS</a:t>
                </a:r>
                <a:r>
                  <a:rPr lang="en-US" altLang="zh-CN" sz="2000" b="1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&gt;V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T</a:t>
                </a:r>
                <a:endParaRPr lang="en-US" altLang="zh-CN" sz="2400" b="1" baseline="-250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476" name="Group 8"/>
              <p:cNvGrpSpPr/>
              <p:nvPr/>
            </p:nvGrpSpPr>
            <p:grpSpPr bwMode="auto">
              <a:xfrm>
                <a:off x="240" y="913"/>
                <a:ext cx="3150" cy="852"/>
                <a:chOff x="0" y="0"/>
                <a:chExt cx="2364" cy="1011"/>
              </a:xfrm>
            </p:grpSpPr>
            <p:sp>
              <p:nvSpPr>
                <p:cNvPr id="19540" name="Line 9"/>
                <p:cNvSpPr>
                  <a:spLocks noChangeShapeType="1"/>
                </p:cNvSpPr>
                <p:nvPr/>
              </p:nvSpPr>
              <p:spPr bwMode="auto">
                <a:xfrm>
                  <a:off x="29" y="1008"/>
                  <a:ext cx="2295" cy="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541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26" y="0"/>
                  <a:ext cx="2313" cy="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542" name="未知"/>
                <p:cNvSpPr/>
                <p:nvPr/>
              </p:nvSpPr>
              <p:spPr bwMode="auto">
                <a:xfrm>
                  <a:off x="0" y="10"/>
                  <a:ext cx="61" cy="1001"/>
                </a:xfrm>
                <a:custGeom>
                  <a:avLst/>
                  <a:gdLst>
                    <a:gd name="T0" fmla="*/ 3 w 75"/>
                    <a:gd name="T1" fmla="*/ 0 h 1112"/>
                    <a:gd name="T2" fmla="*/ 5 w 75"/>
                    <a:gd name="T3" fmla="*/ 32 h 1112"/>
                    <a:gd name="T4" fmla="*/ 6 w 75"/>
                    <a:gd name="T5" fmla="*/ 65 h 1112"/>
                    <a:gd name="T6" fmla="*/ 5 w 75"/>
                    <a:gd name="T7" fmla="*/ 104 h 1112"/>
                    <a:gd name="T8" fmla="*/ 2 w 75"/>
                    <a:gd name="T9" fmla="*/ 141 h 1112"/>
                    <a:gd name="T10" fmla="*/ 2 w 75"/>
                    <a:gd name="T11" fmla="*/ 177 h 1112"/>
                    <a:gd name="T12" fmla="*/ 0 w 75"/>
                    <a:gd name="T13" fmla="*/ 216 h 1112"/>
                    <a:gd name="T14" fmla="*/ 2 w 75"/>
                    <a:gd name="T15" fmla="*/ 248 h 1112"/>
                    <a:gd name="T16" fmla="*/ 3 w 75"/>
                    <a:gd name="T17" fmla="*/ 283 h 11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5"/>
                    <a:gd name="T28" fmla="*/ 0 h 1112"/>
                    <a:gd name="T29" fmla="*/ 75 w 75"/>
                    <a:gd name="T30" fmla="*/ 1112 h 11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5" h="1112">
                      <a:moveTo>
                        <a:pt x="40" y="0"/>
                      </a:moveTo>
                      <a:lnTo>
                        <a:pt x="66" y="123"/>
                      </a:lnTo>
                      <a:lnTo>
                        <a:pt x="75" y="255"/>
                      </a:lnTo>
                      <a:lnTo>
                        <a:pt x="69" y="405"/>
                      </a:lnTo>
                      <a:lnTo>
                        <a:pt x="39" y="552"/>
                      </a:lnTo>
                      <a:lnTo>
                        <a:pt x="6" y="696"/>
                      </a:lnTo>
                      <a:lnTo>
                        <a:pt x="0" y="852"/>
                      </a:lnTo>
                      <a:lnTo>
                        <a:pt x="12" y="978"/>
                      </a:lnTo>
                      <a:lnTo>
                        <a:pt x="41" y="111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543" name="未知"/>
                <p:cNvSpPr/>
                <p:nvPr/>
              </p:nvSpPr>
              <p:spPr bwMode="auto">
                <a:xfrm>
                  <a:off x="2304" y="7"/>
                  <a:ext cx="60" cy="1002"/>
                </a:xfrm>
                <a:custGeom>
                  <a:avLst/>
                  <a:gdLst>
                    <a:gd name="T0" fmla="*/ 2 w 75"/>
                    <a:gd name="T1" fmla="*/ 0 h 1112"/>
                    <a:gd name="T2" fmla="*/ 4 w 75"/>
                    <a:gd name="T3" fmla="*/ 32 h 1112"/>
                    <a:gd name="T4" fmla="*/ 4 w 75"/>
                    <a:gd name="T5" fmla="*/ 66 h 1112"/>
                    <a:gd name="T6" fmla="*/ 4 w 75"/>
                    <a:gd name="T7" fmla="*/ 105 h 1112"/>
                    <a:gd name="T8" fmla="*/ 2 w 75"/>
                    <a:gd name="T9" fmla="*/ 143 h 1112"/>
                    <a:gd name="T10" fmla="*/ 2 w 75"/>
                    <a:gd name="T11" fmla="*/ 180 h 1112"/>
                    <a:gd name="T12" fmla="*/ 0 w 75"/>
                    <a:gd name="T13" fmla="*/ 219 h 1112"/>
                    <a:gd name="T14" fmla="*/ 2 w 75"/>
                    <a:gd name="T15" fmla="*/ 251 h 1112"/>
                    <a:gd name="T16" fmla="*/ 2 w 75"/>
                    <a:gd name="T17" fmla="*/ 287 h 11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5"/>
                    <a:gd name="T28" fmla="*/ 0 h 1112"/>
                    <a:gd name="T29" fmla="*/ 75 w 75"/>
                    <a:gd name="T30" fmla="*/ 1112 h 11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5" h="1112">
                      <a:moveTo>
                        <a:pt x="40" y="0"/>
                      </a:moveTo>
                      <a:lnTo>
                        <a:pt x="66" y="123"/>
                      </a:lnTo>
                      <a:lnTo>
                        <a:pt x="75" y="255"/>
                      </a:lnTo>
                      <a:lnTo>
                        <a:pt x="69" y="405"/>
                      </a:lnTo>
                      <a:lnTo>
                        <a:pt x="39" y="552"/>
                      </a:lnTo>
                      <a:lnTo>
                        <a:pt x="6" y="696"/>
                      </a:lnTo>
                      <a:lnTo>
                        <a:pt x="0" y="852"/>
                      </a:lnTo>
                      <a:lnTo>
                        <a:pt x="12" y="978"/>
                      </a:lnTo>
                      <a:lnTo>
                        <a:pt x="41" y="111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77" name="Group 13"/>
              <p:cNvGrpSpPr/>
              <p:nvPr/>
            </p:nvGrpSpPr>
            <p:grpSpPr bwMode="auto">
              <a:xfrm>
                <a:off x="507" y="1111"/>
                <a:ext cx="97" cy="114"/>
                <a:chOff x="0" y="0"/>
                <a:chExt cx="133" cy="137"/>
              </a:xfrm>
            </p:grpSpPr>
            <p:sp>
              <p:nvSpPr>
                <p:cNvPr id="19538" name="Oval 1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39" name="Line 15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478" name="未知"/>
              <p:cNvSpPr/>
              <p:nvPr/>
            </p:nvSpPr>
            <p:spPr bwMode="auto">
              <a:xfrm>
                <a:off x="654" y="922"/>
                <a:ext cx="469" cy="209"/>
              </a:xfrm>
              <a:custGeom>
                <a:avLst/>
                <a:gdLst>
                  <a:gd name="T0" fmla="*/ 0 w 2085"/>
                  <a:gd name="T1" fmla="*/ 1 h 282"/>
                  <a:gd name="T2" fmla="*/ 0 w 2085"/>
                  <a:gd name="T3" fmla="*/ 1 h 282"/>
                  <a:gd name="T4" fmla="*/ 0 w 2085"/>
                  <a:gd name="T5" fmla="*/ 2 h 282"/>
                  <a:gd name="T6" fmla="*/ 0 w 2085"/>
                  <a:gd name="T7" fmla="*/ 3 h 282"/>
                  <a:gd name="T8" fmla="*/ 0 w 2085"/>
                  <a:gd name="T9" fmla="*/ 4 h 282"/>
                  <a:gd name="T10" fmla="*/ 0 w 2085"/>
                  <a:gd name="T11" fmla="*/ 5 h 282"/>
                  <a:gd name="T12" fmla="*/ 0 w 2085"/>
                  <a:gd name="T13" fmla="*/ 5 h 282"/>
                  <a:gd name="T14" fmla="*/ 0 w 2085"/>
                  <a:gd name="T15" fmla="*/ 5 h 282"/>
                  <a:gd name="T16" fmla="*/ 0 w 2085"/>
                  <a:gd name="T17" fmla="*/ 5 h 282"/>
                  <a:gd name="T18" fmla="*/ 0 w 2085"/>
                  <a:gd name="T19" fmla="*/ 5 h 282"/>
                  <a:gd name="T20" fmla="*/ 0 w 2085"/>
                  <a:gd name="T21" fmla="*/ 4 h 282"/>
                  <a:gd name="T22" fmla="*/ 0 w 2085"/>
                  <a:gd name="T23" fmla="*/ 1 h 282"/>
                  <a:gd name="T24" fmla="*/ 0 w 2085"/>
                  <a:gd name="T25" fmla="*/ 0 h 28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85"/>
                  <a:gd name="T40" fmla="*/ 0 h 282"/>
                  <a:gd name="T41" fmla="*/ 2085 w 2085"/>
                  <a:gd name="T42" fmla="*/ 282 h 28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85" h="282">
                    <a:moveTo>
                      <a:pt x="0" y="3"/>
                    </a:moveTo>
                    <a:lnTo>
                      <a:pt x="9" y="63"/>
                    </a:lnTo>
                    <a:lnTo>
                      <a:pt x="18" y="117"/>
                    </a:lnTo>
                    <a:lnTo>
                      <a:pt x="36" y="165"/>
                    </a:lnTo>
                    <a:lnTo>
                      <a:pt x="75" y="219"/>
                    </a:lnTo>
                    <a:lnTo>
                      <a:pt x="132" y="261"/>
                    </a:lnTo>
                    <a:lnTo>
                      <a:pt x="180" y="280"/>
                    </a:lnTo>
                    <a:lnTo>
                      <a:pt x="1914" y="282"/>
                    </a:lnTo>
                    <a:lnTo>
                      <a:pt x="1965" y="270"/>
                    </a:lnTo>
                    <a:lnTo>
                      <a:pt x="2019" y="228"/>
                    </a:lnTo>
                    <a:lnTo>
                      <a:pt x="2055" y="168"/>
                    </a:lnTo>
                    <a:lnTo>
                      <a:pt x="2082" y="54"/>
                    </a:lnTo>
                    <a:lnTo>
                      <a:pt x="2085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79" name="未知"/>
              <p:cNvSpPr/>
              <p:nvPr/>
            </p:nvSpPr>
            <p:spPr bwMode="auto">
              <a:xfrm>
                <a:off x="2303" y="926"/>
                <a:ext cx="469" cy="215"/>
              </a:xfrm>
              <a:custGeom>
                <a:avLst/>
                <a:gdLst>
                  <a:gd name="T0" fmla="*/ 0 w 2085"/>
                  <a:gd name="T1" fmla="*/ 2 h 282"/>
                  <a:gd name="T2" fmla="*/ 0 w 2085"/>
                  <a:gd name="T3" fmla="*/ 2 h 282"/>
                  <a:gd name="T4" fmla="*/ 0 w 2085"/>
                  <a:gd name="T5" fmla="*/ 4 h 282"/>
                  <a:gd name="T6" fmla="*/ 0 w 2085"/>
                  <a:gd name="T7" fmla="*/ 5 h 282"/>
                  <a:gd name="T8" fmla="*/ 0 w 2085"/>
                  <a:gd name="T9" fmla="*/ 6 h 282"/>
                  <a:gd name="T10" fmla="*/ 0 w 2085"/>
                  <a:gd name="T11" fmla="*/ 8 h 282"/>
                  <a:gd name="T12" fmla="*/ 0 w 2085"/>
                  <a:gd name="T13" fmla="*/ 8 h 282"/>
                  <a:gd name="T14" fmla="*/ 0 w 2085"/>
                  <a:gd name="T15" fmla="*/ 8 h 282"/>
                  <a:gd name="T16" fmla="*/ 0 w 2085"/>
                  <a:gd name="T17" fmla="*/ 8 h 282"/>
                  <a:gd name="T18" fmla="*/ 0 w 2085"/>
                  <a:gd name="T19" fmla="*/ 6 h 282"/>
                  <a:gd name="T20" fmla="*/ 0 w 2085"/>
                  <a:gd name="T21" fmla="*/ 5 h 282"/>
                  <a:gd name="T22" fmla="*/ 0 w 2085"/>
                  <a:gd name="T23" fmla="*/ 2 h 282"/>
                  <a:gd name="T24" fmla="*/ 0 w 2085"/>
                  <a:gd name="T25" fmla="*/ 0 h 28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85"/>
                  <a:gd name="T40" fmla="*/ 0 h 282"/>
                  <a:gd name="T41" fmla="*/ 2085 w 2085"/>
                  <a:gd name="T42" fmla="*/ 282 h 28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85" h="282">
                    <a:moveTo>
                      <a:pt x="0" y="3"/>
                    </a:moveTo>
                    <a:lnTo>
                      <a:pt x="9" y="63"/>
                    </a:lnTo>
                    <a:lnTo>
                      <a:pt x="18" y="117"/>
                    </a:lnTo>
                    <a:lnTo>
                      <a:pt x="36" y="165"/>
                    </a:lnTo>
                    <a:lnTo>
                      <a:pt x="75" y="219"/>
                    </a:lnTo>
                    <a:lnTo>
                      <a:pt x="132" y="261"/>
                    </a:lnTo>
                    <a:lnTo>
                      <a:pt x="180" y="280"/>
                    </a:lnTo>
                    <a:lnTo>
                      <a:pt x="1914" y="282"/>
                    </a:lnTo>
                    <a:lnTo>
                      <a:pt x="1965" y="270"/>
                    </a:lnTo>
                    <a:lnTo>
                      <a:pt x="2019" y="228"/>
                    </a:lnTo>
                    <a:lnTo>
                      <a:pt x="2055" y="168"/>
                    </a:lnTo>
                    <a:lnTo>
                      <a:pt x="2082" y="54"/>
                    </a:lnTo>
                    <a:lnTo>
                      <a:pt x="2085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0" name="Text Box 18"/>
              <p:cNvSpPr txBox="1">
                <a:spLocks noChangeArrowheads="1"/>
              </p:cNvSpPr>
              <p:nvPr/>
            </p:nvSpPr>
            <p:spPr bwMode="auto">
              <a:xfrm>
                <a:off x="652" y="899"/>
                <a:ext cx="4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n+</a:t>
                </a:r>
                <a:endParaRPr lang="en-US" altLang="zh-CN" sz="2600" b="1" baseline="30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81" name="Text Box 19"/>
              <p:cNvSpPr txBox="1">
                <a:spLocks noChangeArrowheads="1"/>
              </p:cNvSpPr>
              <p:nvPr/>
            </p:nvSpPr>
            <p:spPr bwMode="auto">
              <a:xfrm>
                <a:off x="2395" y="863"/>
                <a:ext cx="40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6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n+</a:t>
                </a:r>
                <a:endParaRPr lang="en-US" altLang="zh-CN" sz="2600" b="1" baseline="30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9482" name="Group 20"/>
              <p:cNvGrpSpPr/>
              <p:nvPr/>
            </p:nvGrpSpPr>
            <p:grpSpPr bwMode="auto">
              <a:xfrm>
                <a:off x="791" y="1262"/>
                <a:ext cx="96" cy="114"/>
                <a:chOff x="0" y="0"/>
                <a:chExt cx="133" cy="137"/>
              </a:xfrm>
            </p:grpSpPr>
            <p:sp>
              <p:nvSpPr>
                <p:cNvPr id="19536" name="Oval 2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37" name="Line 22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3" name="Group 23"/>
              <p:cNvGrpSpPr/>
              <p:nvPr/>
            </p:nvGrpSpPr>
            <p:grpSpPr bwMode="auto">
              <a:xfrm>
                <a:off x="1092" y="1269"/>
                <a:ext cx="95" cy="114"/>
                <a:chOff x="0" y="0"/>
                <a:chExt cx="133" cy="137"/>
              </a:xfrm>
            </p:grpSpPr>
            <p:sp>
              <p:nvSpPr>
                <p:cNvPr id="19534" name="Oval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35" name="Line 25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4" name="Group 26"/>
              <p:cNvGrpSpPr/>
              <p:nvPr/>
            </p:nvGrpSpPr>
            <p:grpSpPr bwMode="auto">
              <a:xfrm>
                <a:off x="1423" y="1244"/>
                <a:ext cx="94" cy="114"/>
                <a:chOff x="0" y="0"/>
                <a:chExt cx="133" cy="137"/>
              </a:xfrm>
            </p:grpSpPr>
            <p:sp>
              <p:nvSpPr>
                <p:cNvPr id="19532" name="Oval 2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33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5" name="Group 29"/>
              <p:cNvGrpSpPr/>
              <p:nvPr/>
            </p:nvGrpSpPr>
            <p:grpSpPr bwMode="auto">
              <a:xfrm>
                <a:off x="1714" y="1230"/>
                <a:ext cx="92" cy="114"/>
                <a:chOff x="0" y="0"/>
                <a:chExt cx="133" cy="137"/>
              </a:xfrm>
            </p:grpSpPr>
            <p:sp>
              <p:nvSpPr>
                <p:cNvPr id="19530" name="Oval 3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31" name="Line 31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6" name="Group 32"/>
              <p:cNvGrpSpPr/>
              <p:nvPr/>
            </p:nvGrpSpPr>
            <p:grpSpPr bwMode="auto">
              <a:xfrm>
                <a:off x="1982" y="1243"/>
                <a:ext cx="95" cy="114"/>
                <a:chOff x="0" y="0"/>
                <a:chExt cx="133" cy="137"/>
              </a:xfrm>
            </p:grpSpPr>
            <p:sp>
              <p:nvSpPr>
                <p:cNvPr id="19528" name="Oval 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29" name="Line 34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7" name="Group 35"/>
              <p:cNvGrpSpPr/>
              <p:nvPr/>
            </p:nvGrpSpPr>
            <p:grpSpPr bwMode="auto">
              <a:xfrm>
                <a:off x="2309" y="1239"/>
                <a:ext cx="95" cy="113"/>
                <a:chOff x="0" y="0"/>
                <a:chExt cx="133" cy="137"/>
              </a:xfrm>
            </p:grpSpPr>
            <p:sp>
              <p:nvSpPr>
                <p:cNvPr id="19526" name="Oval 3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27" name="Line 37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8" name="Group 38"/>
              <p:cNvGrpSpPr/>
              <p:nvPr/>
            </p:nvGrpSpPr>
            <p:grpSpPr bwMode="auto">
              <a:xfrm>
                <a:off x="2604" y="1244"/>
                <a:ext cx="95" cy="114"/>
                <a:chOff x="0" y="0"/>
                <a:chExt cx="133" cy="137"/>
              </a:xfrm>
            </p:grpSpPr>
            <p:sp>
              <p:nvSpPr>
                <p:cNvPr id="19524" name="Oval 3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25" name="Line 40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89" name="Group 41"/>
              <p:cNvGrpSpPr/>
              <p:nvPr/>
            </p:nvGrpSpPr>
            <p:grpSpPr bwMode="auto">
              <a:xfrm>
                <a:off x="2848" y="1128"/>
                <a:ext cx="94" cy="116"/>
                <a:chOff x="0" y="0"/>
                <a:chExt cx="133" cy="137"/>
              </a:xfrm>
            </p:grpSpPr>
            <p:sp>
              <p:nvSpPr>
                <p:cNvPr id="19522" name="Oval 4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23" name="Line 43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490" name="未知"/>
              <p:cNvSpPr/>
              <p:nvPr/>
            </p:nvSpPr>
            <p:spPr bwMode="auto">
              <a:xfrm>
                <a:off x="2543" y="425"/>
                <a:ext cx="239" cy="493"/>
              </a:xfrm>
              <a:custGeom>
                <a:avLst/>
                <a:gdLst>
                  <a:gd name="T0" fmla="*/ 1 w 400"/>
                  <a:gd name="T1" fmla="*/ 0 h 236"/>
                  <a:gd name="T2" fmla="*/ 0 w 400"/>
                  <a:gd name="T3" fmla="*/ 0 h 236"/>
                  <a:gd name="T4" fmla="*/ 0 w 400"/>
                  <a:gd name="T5" fmla="*/ 3405247 h 236"/>
                  <a:gd name="T6" fmla="*/ 0 60000 65536"/>
                  <a:gd name="T7" fmla="*/ 0 60000 65536"/>
                  <a:gd name="T8" fmla="*/ 0 60000 65536"/>
                  <a:gd name="T9" fmla="*/ 0 w 400"/>
                  <a:gd name="T10" fmla="*/ 0 h 236"/>
                  <a:gd name="T11" fmla="*/ 400 w 400"/>
                  <a:gd name="T12" fmla="*/ 236 h 2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0" h="236">
                    <a:moveTo>
                      <a:pt x="400" y="0"/>
                    </a:moveTo>
                    <a:lnTo>
                      <a:pt x="0" y="0"/>
                    </a:lnTo>
                    <a:lnTo>
                      <a:pt x="0" y="23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1" name="Oval 45"/>
              <p:cNvSpPr>
                <a:spLocks noChangeArrowheads="1"/>
              </p:cNvSpPr>
              <p:nvPr/>
            </p:nvSpPr>
            <p:spPr bwMode="auto">
              <a:xfrm>
                <a:off x="2773" y="365"/>
                <a:ext cx="94" cy="11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1800"/>
              </a:p>
            </p:txBody>
          </p:sp>
          <p:sp>
            <p:nvSpPr>
              <p:cNvPr id="19492" name="Text Box 46"/>
              <p:cNvSpPr txBox="1">
                <a:spLocks noChangeArrowheads="1"/>
              </p:cNvSpPr>
              <p:nvPr/>
            </p:nvSpPr>
            <p:spPr bwMode="auto">
              <a:xfrm>
                <a:off x="2530" y="86"/>
                <a:ext cx="117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V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DS</a:t>
                </a:r>
                <a:r>
                  <a:rPr lang="en-US" altLang="zh-CN" sz="2000" b="1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=V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DSat</a:t>
                </a:r>
                <a:endParaRPr lang="en-US" altLang="zh-CN" sz="2400" b="1" baseline="-2500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93" name="Line 47"/>
              <p:cNvSpPr>
                <a:spLocks noChangeShapeType="1"/>
              </p:cNvSpPr>
              <p:nvPr/>
            </p:nvSpPr>
            <p:spPr bwMode="auto">
              <a:xfrm flipV="1">
                <a:off x="1138" y="948"/>
                <a:ext cx="1188" cy="104"/>
              </a:xfrm>
              <a:prstGeom prst="line">
                <a:avLst/>
              </a:prstGeom>
              <a:noFill/>
              <a:ln w="38100" cap="rnd">
                <a:solidFill>
                  <a:schemeClr val="tx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4" name="Text Box 48"/>
              <p:cNvSpPr txBox="1">
                <a:spLocks noChangeArrowheads="1"/>
              </p:cNvSpPr>
              <p:nvPr/>
            </p:nvSpPr>
            <p:spPr bwMode="auto">
              <a:xfrm>
                <a:off x="352" y="1510"/>
                <a:ext cx="1334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2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p-substrate</a:t>
                </a:r>
                <a:endParaRPr lang="en-US" altLang="zh-CN" sz="2000" b="1" baseline="30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95" name="Line 50"/>
              <p:cNvSpPr>
                <a:spLocks noChangeShapeType="1"/>
              </p:cNvSpPr>
              <p:nvPr/>
            </p:nvSpPr>
            <p:spPr bwMode="auto">
              <a:xfrm flipV="1">
                <a:off x="845" y="667"/>
                <a:ext cx="0" cy="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496" name="Group 51"/>
              <p:cNvGrpSpPr/>
              <p:nvPr/>
            </p:nvGrpSpPr>
            <p:grpSpPr bwMode="auto">
              <a:xfrm>
                <a:off x="734" y="547"/>
                <a:ext cx="229" cy="112"/>
                <a:chOff x="0" y="0"/>
                <a:chExt cx="294" cy="124"/>
              </a:xfrm>
            </p:grpSpPr>
            <p:sp>
              <p:nvSpPr>
                <p:cNvPr id="19519" name="Line 52"/>
                <p:cNvSpPr>
                  <a:spLocks noChangeShapeType="1"/>
                </p:cNvSpPr>
                <p:nvPr/>
              </p:nvSpPr>
              <p:spPr bwMode="auto">
                <a:xfrm>
                  <a:off x="0" y="124"/>
                  <a:ext cx="29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20" name="Line 53"/>
                <p:cNvSpPr>
                  <a:spLocks noChangeShapeType="1"/>
                </p:cNvSpPr>
                <p:nvPr/>
              </p:nvSpPr>
              <p:spPr bwMode="auto">
                <a:xfrm>
                  <a:off x="67" y="66"/>
                  <a:ext cx="16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21" name="Line 54"/>
                <p:cNvSpPr>
                  <a:spLocks noChangeShapeType="1"/>
                </p:cNvSpPr>
                <p:nvPr/>
              </p:nvSpPr>
              <p:spPr bwMode="auto">
                <a:xfrm>
                  <a:off x="87" y="0"/>
                  <a:ext cx="1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97" name="Group 55"/>
              <p:cNvGrpSpPr/>
              <p:nvPr/>
            </p:nvGrpSpPr>
            <p:grpSpPr bwMode="auto">
              <a:xfrm rot="10800000">
                <a:off x="1182" y="2004"/>
                <a:ext cx="229" cy="112"/>
                <a:chOff x="0" y="0"/>
                <a:chExt cx="294" cy="124"/>
              </a:xfrm>
            </p:grpSpPr>
            <p:sp>
              <p:nvSpPr>
                <p:cNvPr id="19516" name="Line 56"/>
                <p:cNvSpPr>
                  <a:spLocks noChangeShapeType="1"/>
                </p:cNvSpPr>
                <p:nvPr/>
              </p:nvSpPr>
              <p:spPr bwMode="auto">
                <a:xfrm>
                  <a:off x="0" y="124"/>
                  <a:ext cx="29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7" name="Line 57"/>
                <p:cNvSpPr>
                  <a:spLocks noChangeShapeType="1"/>
                </p:cNvSpPr>
                <p:nvPr/>
              </p:nvSpPr>
              <p:spPr bwMode="auto">
                <a:xfrm>
                  <a:off x="67" y="66"/>
                  <a:ext cx="16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8" name="Line 58"/>
                <p:cNvSpPr>
                  <a:spLocks noChangeShapeType="1"/>
                </p:cNvSpPr>
                <p:nvPr/>
              </p:nvSpPr>
              <p:spPr bwMode="auto">
                <a:xfrm>
                  <a:off x="87" y="0"/>
                  <a:ext cx="10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9498" name="Line 59"/>
              <p:cNvSpPr>
                <a:spLocks noChangeShapeType="1"/>
              </p:cNvSpPr>
              <p:nvPr/>
            </p:nvSpPr>
            <p:spPr bwMode="auto">
              <a:xfrm>
                <a:off x="1301" y="1753"/>
                <a:ext cx="0" cy="23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99" name="Text Box 60"/>
              <p:cNvSpPr txBox="1">
                <a:spLocks noChangeArrowheads="1"/>
              </p:cNvSpPr>
              <p:nvPr/>
            </p:nvSpPr>
            <p:spPr bwMode="auto">
              <a:xfrm>
                <a:off x="456" y="468"/>
                <a:ext cx="43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S</a:t>
                </a:r>
                <a:endParaRPr lang="en-US" altLang="zh-CN" sz="2000" b="1" baseline="-25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00" name="Text Box 61"/>
              <p:cNvSpPr txBox="1">
                <a:spLocks noChangeArrowheads="1"/>
              </p:cNvSpPr>
              <p:nvPr/>
            </p:nvSpPr>
            <p:spPr bwMode="auto">
              <a:xfrm>
                <a:off x="1428" y="1844"/>
                <a:ext cx="26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B</a:t>
                </a:r>
                <a:endParaRPr lang="en-US" altLang="zh-CN" sz="2000" b="1" baseline="-25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01" name="Line 62"/>
              <p:cNvSpPr>
                <a:spLocks noChangeShapeType="1"/>
              </p:cNvSpPr>
              <p:nvPr/>
            </p:nvSpPr>
            <p:spPr bwMode="auto">
              <a:xfrm>
                <a:off x="2664" y="589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02" name="Text Box 63"/>
              <p:cNvSpPr txBox="1">
                <a:spLocks noChangeArrowheads="1"/>
              </p:cNvSpPr>
              <p:nvPr/>
            </p:nvSpPr>
            <p:spPr bwMode="auto">
              <a:xfrm>
                <a:off x="2647" y="575"/>
                <a:ext cx="417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09" tIns="42055" rIns="84109" bIns="42055">
                <a:spAutoFit/>
              </a:bodyPr>
              <a:lstStyle>
                <a:lvl1pPr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841375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84137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I</a:t>
                </a:r>
                <a:r>
                  <a:rPr lang="en-US" altLang="zh-CN" sz="2000" b="1" baseline="-25000">
                    <a:solidFill>
                      <a:schemeClr val="tx2"/>
                    </a:solidFill>
                    <a:latin typeface="Comic Sans MS" panose="030F0702030302020204" pitchFamily="66" charset="0"/>
                  </a:rPr>
                  <a:t>DS</a:t>
                </a:r>
                <a:endParaRPr lang="en-US" altLang="zh-CN" sz="2000" b="1" baseline="-25000">
                  <a:solidFill>
                    <a:schemeClr val="tx2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03" name="未知"/>
              <p:cNvSpPr/>
              <p:nvPr/>
            </p:nvSpPr>
            <p:spPr bwMode="auto">
              <a:xfrm>
                <a:off x="344" y="928"/>
                <a:ext cx="2848" cy="642"/>
              </a:xfrm>
              <a:custGeom>
                <a:avLst/>
                <a:gdLst>
                  <a:gd name="T0" fmla="*/ 0 w 4001"/>
                  <a:gd name="T1" fmla="*/ 1 h 944"/>
                  <a:gd name="T2" fmla="*/ 1 w 4001"/>
                  <a:gd name="T3" fmla="*/ 1 h 944"/>
                  <a:gd name="T4" fmla="*/ 1 w 4001"/>
                  <a:gd name="T5" fmla="*/ 2 h 944"/>
                  <a:gd name="T6" fmla="*/ 1 w 4001"/>
                  <a:gd name="T7" fmla="*/ 3 h 944"/>
                  <a:gd name="T8" fmla="*/ 1 w 4001"/>
                  <a:gd name="T9" fmla="*/ 3 h 944"/>
                  <a:gd name="T10" fmla="*/ 3 w 4001"/>
                  <a:gd name="T11" fmla="*/ 5 h 944"/>
                  <a:gd name="T12" fmla="*/ 4 w 4001"/>
                  <a:gd name="T13" fmla="*/ 5 h 944"/>
                  <a:gd name="T14" fmla="*/ 41 w 4001"/>
                  <a:gd name="T15" fmla="*/ 7 h 944"/>
                  <a:gd name="T16" fmla="*/ 44 w 4001"/>
                  <a:gd name="T17" fmla="*/ 5 h 944"/>
                  <a:gd name="T18" fmla="*/ 46 w 4001"/>
                  <a:gd name="T19" fmla="*/ 5 h 944"/>
                  <a:gd name="T20" fmla="*/ 47 w 4001"/>
                  <a:gd name="T21" fmla="*/ 3 h 944"/>
                  <a:gd name="T22" fmla="*/ 48 w 4001"/>
                  <a:gd name="T23" fmla="*/ 1 h 944"/>
                  <a:gd name="T24" fmla="*/ 48 w 4001"/>
                  <a:gd name="T25" fmla="*/ 0 h 9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01"/>
                  <a:gd name="T40" fmla="*/ 0 h 944"/>
                  <a:gd name="T41" fmla="*/ 4001 w 4001"/>
                  <a:gd name="T42" fmla="*/ 944 h 94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01" h="944">
                    <a:moveTo>
                      <a:pt x="0" y="7"/>
                    </a:moveTo>
                    <a:lnTo>
                      <a:pt x="16" y="167"/>
                    </a:lnTo>
                    <a:lnTo>
                      <a:pt x="33" y="312"/>
                    </a:lnTo>
                    <a:lnTo>
                      <a:pt x="65" y="440"/>
                    </a:lnTo>
                    <a:lnTo>
                      <a:pt x="136" y="585"/>
                    </a:lnTo>
                    <a:lnTo>
                      <a:pt x="239" y="697"/>
                    </a:lnTo>
                    <a:lnTo>
                      <a:pt x="326" y="748"/>
                    </a:lnTo>
                    <a:lnTo>
                      <a:pt x="3449" y="944"/>
                    </a:lnTo>
                    <a:lnTo>
                      <a:pt x="3649" y="872"/>
                    </a:lnTo>
                    <a:lnTo>
                      <a:pt x="3785" y="696"/>
                    </a:lnTo>
                    <a:lnTo>
                      <a:pt x="3897" y="488"/>
                    </a:lnTo>
                    <a:lnTo>
                      <a:pt x="3953" y="256"/>
                    </a:lnTo>
                    <a:lnTo>
                      <a:pt x="4001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504" name="Group 65"/>
              <p:cNvGrpSpPr/>
              <p:nvPr/>
            </p:nvGrpSpPr>
            <p:grpSpPr bwMode="auto">
              <a:xfrm>
                <a:off x="2763" y="1354"/>
                <a:ext cx="94" cy="116"/>
                <a:chOff x="0" y="0"/>
                <a:chExt cx="133" cy="137"/>
              </a:xfrm>
            </p:grpSpPr>
            <p:sp>
              <p:nvSpPr>
                <p:cNvPr id="19514" name="Oval 6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15" name="Line 67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505" name="Group 68"/>
              <p:cNvGrpSpPr/>
              <p:nvPr/>
            </p:nvGrpSpPr>
            <p:grpSpPr bwMode="auto">
              <a:xfrm>
                <a:off x="2441" y="1355"/>
                <a:ext cx="94" cy="116"/>
                <a:chOff x="0" y="0"/>
                <a:chExt cx="133" cy="137"/>
              </a:xfrm>
            </p:grpSpPr>
            <p:sp>
              <p:nvSpPr>
                <p:cNvPr id="19512" name="Oval 6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13" name="Line 70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506" name="Group 71"/>
              <p:cNvGrpSpPr/>
              <p:nvPr/>
            </p:nvGrpSpPr>
            <p:grpSpPr bwMode="auto">
              <a:xfrm>
                <a:off x="2130" y="1364"/>
                <a:ext cx="94" cy="116"/>
                <a:chOff x="0" y="0"/>
                <a:chExt cx="133" cy="137"/>
              </a:xfrm>
            </p:grpSpPr>
            <p:sp>
              <p:nvSpPr>
                <p:cNvPr id="19510" name="Oval 7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11" name="Line 73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507" name="Group 74"/>
              <p:cNvGrpSpPr/>
              <p:nvPr/>
            </p:nvGrpSpPr>
            <p:grpSpPr bwMode="auto">
              <a:xfrm>
                <a:off x="2970" y="976"/>
                <a:ext cx="94" cy="116"/>
                <a:chOff x="0" y="0"/>
                <a:chExt cx="133" cy="137"/>
              </a:xfrm>
            </p:grpSpPr>
            <p:sp>
              <p:nvSpPr>
                <p:cNvPr id="19508" name="Oval 7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33" cy="13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6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1800"/>
                </a:p>
              </p:txBody>
            </p:sp>
            <p:sp>
              <p:nvSpPr>
                <p:cNvPr id="19509" name="Line 76"/>
                <p:cNvSpPr>
                  <a:spLocks noChangeShapeType="1"/>
                </p:cNvSpPr>
                <p:nvPr/>
              </p:nvSpPr>
              <p:spPr bwMode="auto">
                <a:xfrm rot="-5400000">
                  <a:off x="54" y="14"/>
                  <a:ext cx="1" cy="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9467" name="直接箭头连接符 2"/>
            <p:cNvCxnSpPr>
              <a:cxnSpLocks noChangeShapeType="1"/>
            </p:cNvCxnSpPr>
            <p:nvPr/>
          </p:nvCxnSpPr>
          <p:spPr bwMode="auto">
            <a:xfrm flipH="1">
              <a:off x="3506543" y="1855444"/>
              <a:ext cx="409583" cy="1956104"/>
            </a:xfrm>
            <a:prstGeom prst="straightConnector1">
              <a:avLst/>
            </a:prstGeom>
            <a:noFill/>
            <a:ln w="28575" algn="ctr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68" name="矩形 3"/>
            <p:cNvSpPr>
              <a:spLocks noChangeArrowheads="1"/>
            </p:cNvSpPr>
            <p:nvPr/>
          </p:nvSpPr>
          <p:spPr bwMode="auto">
            <a:xfrm>
              <a:off x="604260" y="2120914"/>
              <a:ext cx="1098378" cy="39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chemeClr val="tx2"/>
                  </a:solidFill>
                  <a:latin typeface="Comic Sans MS" panose="030F0702030302020204" pitchFamily="66" charset="0"/>
                </a:rPr>
                <a:t>Channel</a:t>
              </a:r>
              <a:endParaRPr lang="en-US" altLang="zh-CN" sz="2000" b="1" baseline="-25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69" name="直接箭头连接符 5"/>
            <p:cNvCxnSpPr>
              <a:cxnSpLocks noChangeShapeType="1"/>
            </p:cNvCxnSpPr>
            <p:nvPr/>
          </p:nvCxnSpPr>
          <p:spPr bwMode="auto">
            <a:xfrm>
              <a:off x="1434550" y="2615575"/>
              <a:ext cx="684142" cy="1326375"/>
            </a:xfrm>
            <a:prstGeom prst="straightConnector1">
              <a:avLst/>
            </a:prstGeom>
            <a:noFill/>
            <a:ln w="28575" algn="ctr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0" name="矩形 6"/>
            <p:cNvSpPr>
              <a:spLocks noChangeArrowheads="1"/>
            </p:cNvSpPr>
            <p:nvPr/>
          </p:nvSpPr>
          <p:spPr bwMode="auto">
            <a:xfrm>
              <a:off x="3199055" y="1466764"/>
              <a:ext cx="1305165" cy="398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chemeClr val="tx2"/>
                  </a:solidFill>
                  <a:latin typeface="Comic Sans MS" panose="030F0702030302020204" pitchFamily="66" charset="0"/>
                </a:rPr>
                <a:t>Pinch-off</a:t>
              </a:r>
              <a:endParaRPr lang="en-US" altLang="zh-CN" sz="2000" b="1" baseline="-2500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文本框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4245" y="328295"/>
            <a:ext cx="3373755" cy="610235"/>
          </a:xfrm>
          <a:prstGeom prst="rect">
            <a:avLst/>
          </a:prstGeom>
          <a:blipFill rotWithShape="0">
            <a:blip r:embed="rId3"/>
            <a:stretch>
              <a:fillRect t="-8197" b="-24590"/>
            </a:stretch>
          </a:blipFill>
        </p:spPr>
        <p:txBody>
          <a:bodyPr/>
          <a:lstStyle/>
          <a:p>
            <a:r>
              <a:rPr lang="zh-CN" altLang="en-US" sz="2400">
                <a:noFill/>
              </a:rPr>
              <a:t> </a:t>
            </a:r>
            <a:endParaRPr lang="zh-CN" altLang="en-US" sz="2400">
              <a:noFill/>
            </a:endParaRPr>
          </a:p>
        </p:txBody>
      </p:sp>
      <p:sp>
        <p:nvSpPr>
          <p:cNvPr id="4" name="墨迹 3"/>
          <p:cNvSpPr/>
          <p:nvPr/>
        </p:nvSpPr>
        <p:spPr bwMode="auto">
          <a:xfrm>
            <a:off x="3327480" y="502560"/>
            <a:ext cx="8719920" cy="62773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92"/>
    </mc:Choice>
    <mc:Fallback>
      <p:transition spd="slow" advTm="58292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955800" y="420689"/>
          <a:ext cx="7424738" cy="588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" r:id="rId1" imgW="2324100" imgH="1841500" progId="Equation.3">
                  <p:embed/>
                </p:oleObj>
              </mc:Choice>
              <mc:Fallback>
                <p:oleObj name="" r:id="rId1" imgW="2324100" imgH="1841500" progId="Equation.3">
                  <p:embed/>
                  <p:pic>
                    <p:nvPicPr>
                      <p:cNvPr id="0" name="图片 3793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20689"/>
                        <a:ext cx="7424738" cy="588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墨迹 1"/>
          <p:cNvSpPr/>
          <p:nvPr/>
        </p:nvSpPr>
        <p:spPr bwMode="auto">
          <a:xfrm>
            <a:off x="1753920" y="1585440"/>
            <a:ext cx="7625520" cy="46422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6"/>
    </mc:Choice>
    <mc:Fallback>
      <p:transition spd="slow" advTm="35536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2046289" y="954088"/>
          <a:ext cx="5354637" cy="253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2" name="" r:id="rId1" imgW="2195830" imgH="1040765" progId="Equation.3">
                  <p:embed/>
                </p:oleObj>
              </mc:Choice>
              <mc:Fallback>
                <p:oleObj name="" r:id="rId1" imgW="2195830" imgH="1040765" progId="Equation.3">
                  <p:embed/>
                  <p:pic>
                    <p:nvPicPr>
                      <p:cNvPr id="0" name="图片 390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9" y="954088"/>
                        <a:ext cx="5354637" cy="253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955801" y="4149725"/>
          <a:ext cx="7110413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3" name="" r:id="rId3" imgW="1854200" imgH="431800" progId="Equation.3">
                  <p:embed/>
                </p:oleObj>
              </mc:Choice>
              <mc:Fallback>
                <p:oleObj name="" r:id="rId3" imgW="1854200" imgH="431800" progId="Equation.3">
                  <p:embed/>
                  <p:pic>
                    <p:nvPicPr>
                      <p:cNvPr id="0" name="图片 390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1" y="4149725"/>
                        <a:ext cx="7110413" cy="165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940675" y="909638"/>
            <a:ext cx="2520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/>
              <a:t>g</a:t>
            </a:r>
            <a:r>
              <a:rPr lang="zh-CN" altLang="en-US" sz="2800" baseline="-25000"/>
              <a:t>m</a:t>
            </a:r>
            <a:r>
              <a:rPr lang="zh-CN" altLang="en-US" sz="2800"/>
              <a:t>=</a:t>
            </a:r>
            <a:r>
              <a:rPr lang="zh-CN" altLang="en-US" sz="2800">
                <a:sym typeface="Symbol" panose="05050102010706020507" pitchFamily="18" charset="2"/>
              </a:rPr>
              <a:t>I</a:t>
            </a:r>
            <a:r>
              <a:rPr lang="zh-CN" altLang="en-US" sz="2800" baseline="-25000">
                <a:sym typeface="Symbol" panose="05050102010706020507" pitchFamily="18" charset="2"/>
              </a:rPr>
              <a:t>D</a:t>
            </a:r>
            <a:r>
              <a:rPr lang="zh-CN" altLang="en-US" sz="2800">
                <a:sym typeface="Symbol" panose="05050102010706020507" pitchFamily="18" charset="2"/>
              </a:rPr>
              <a:t>/V</a:t>
            </a:r>
            <a:r>
              <a:rPr lang="zh-CN" altLang="en-US" sz="2800" baseline="-25000">
                <a:sym typeface="Symbol" panose="05050102010706020507" pitchFamily="18" charset="2"/>
              </a:rPr>
              <a:t>GS</a:t>
            </a:r>
            <a:endParaRPr lang="zh-CN" altLang="en-US" sz="2800">
              <a:sym typeface="Symbol" panose="05050102010706020507" pitchFamily="18" charset="2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3360240" y="2359800"/>
            <a:ext cx="1387440" cy="35665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31"/>
    </mc:Choice>
    <mc:Fallback>
      <p:transition spd="slow" advTm="22131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16100" y="1570039"/>
            <a:ext cx="8453438" cy="4930775"/>
          </a:xfrm>
          <a:noFill/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6600FF"/>
                </a:solidFill>
              </a:rPr>
              <a:t>按照沟道类型分类</a:t>
            </a:r>
            <a:endParaRPr lang="zh-CN" altLang="en-US">
              <a:solidFill>
                <a:srgbClr val="6600FF"/>
              </a:solidFill>
            </a:endParaRPr>
          </a:p>
          <a:p>
            <a:pPr lvl="1" eaLnBrk="1" hangingPunct="1"/>
            <a:r>
              <a:rPr lang="en-US" altLang="zh-CN"/>
              <a:t>NMOS</a:t>
            </a:r>
            <a:r>
              <a:rPr lang="zh-CN" altLang="en-US"/>
              <a:t>：衬底为</a:t>
            </a:r>
            <a:r>
              <a:rPr lang="en-US" altLang="zh-CN"/>
              <a:t>P</a:t>
            </a:r>
            <a:r>
              <a:rPr lang="zh-CN" altLang="en-US"/>
              <a:t>型，源、漏区为重掺杂的</a:t>
            </a:r>
            <a:r>
              <a:rPr lang="en-US" altLang="zh-CN" i="1"/>
              <a:t>n</a:t>
            </a:r>
            <a:r>
              <a:rPr lang="en-US" altLang="zh-CN" i="1" baseline="30000"/>
              <a:t>+</a:t>
            </a:r>
            <a:r>
              <a:rPr lang="en-US" altLang="zh-CN" i="1"/>
              <a:t>,  </a:t>
            </a:r>
            <a:r>
              <a:rPr lang="zh-CN" altLang="en-US"/>
              <a:t>沟道中载流子为电子</a:t>
            </a:r>
            <a:endParaRPr lang="zh-CN" altLang="en-US"/>
          </a:p>
          <a:p>
            <a:pPr lvl="1" eaLnBrk="1" hangingPunct="1"/>
            <a:r>
              <a:rPr lang="en-US" altLang="zh-CN"/>
              <a:t>PMOS</a:t>
            </a:r>
            <a:r>
              <a:rPr lang="zh-CN" altLang="en-US"/>
              <a:t>：衬底为</a:t>
            </a:r>
            <a:r>
              <a:rPr lang="en-US" altLang="zh-CN"/>
              <a:t>N</a:t>
            </a:r>
            <a:r>
              <a:rPr lang="zh-CN" altLang="en-US"/>
              <a:t>型，源、漏区为重掺杂的</a:t>
            </a:r>
            <a:r>
              <a:rPr lang="en-US" altLang="zh-CN" i="1"/>
              <a:t>P</a:t>
            </a:r>
            <a:r>
              <a:rPr lang="en-US" altLang="zh-CN" i="1" baseline="30000"/>
              <a:t>+</a:t>
            </a:r>
            <a:r>
              <a:rPr lang="zh-CN" altLang="en-US" i="1"/>
              <a:t>，</a:t>
            </a:r>
            <a:r>
              <a:rPr lang="zh-CN" altLang="en-US"/>
              <a:t>沟道中载流子为空穴</a:t>
            </a:r>
            <a:endParaRPr lang="zh-CN" altLang="en-US"/>
          </a:p>
          <a:p>
            <a:pPr eaLnBrk="1" hangingPunct="1"/>
            <a:r>
              <a:rPr lang="zh-CN" altLang="en-US">
                <a:solidFill>
                  <a:srgbClr val="6600FF"/>
                </a:solidFill>
              </a:rPr>
              <a:t>按照工作模式分类</a:t>
            </a:r>
            <a:endParaRPr lang="zh-CN" altLang="en-US">
              <a:solidFill>
                <a:srgbClr val="6600FF"/>
              </a:solidFill>
            </a:endParaRPr>
          </a:p>
          <a:p>
            <a:pPr lvl="1" eaLnBrk="1" hangingPunct="1"/>
            <a:r>
              <a:rPr lang="zh-CN" altLang="en-US"/>
              <a:t>增强型：零栅压时不存在导电沟道</a:t>
            </a:r>
            <a:endParaRPr lang="zh-CN" altLang="en-US"/>
          </a:p>
          <a:p>
            <a:pPr lvl="1" eaLnBrk="1" hangingPunct="1"/>
            <a:r>
              <a:rPr lang="zh-CN" altLang="en-US"/>
              <a:t>耗尽型：零栅压时存在导电沟道</a:t>
            </a:r>
            <a:endParaRPr lang="zh-CN" altLang="en-US"/>
          </a:p>
          <a:p>
            <a:pPr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6600FF"/>
                </a:solidFill>
              </a:rPr>
              <a:t>MOSFET</a:t>
            </a:r>
            <a:r>
              <a:rPr lang="zh-CN" altLang="en-US">
                <a:solidFill>
                  <a:srgbClr val="6600FF"/>
                </a:solidFill>
              </a:rPr>
              <a:t>共有</a:t>
            </a:r>
            <a:r>
              <a:rPr lang="en-US" altLang="zh-CN">
                <a:solidFill>
                  <a:srgbClr val="6600FF"/>
                </a:solidFill>
              </a:rPr>
              <a:t>4</a:t>
            </a:r>
            <a:r>
              <a:rPr lang="zh-CN" altLang="en-US">
                <a:solidFill>
                  <a:srgbClr val="6600FF"/>
                </a:solidFill>
              </a:rPr>
              <a:t>种类型：</a:t>
            </a:r>
            <a:r>
              <a:rPr lang="en-US" altLang="zh-CN">
                <a:solidFill>
                  <a:srgbClr val="FF0000"/>
                </a:solidFill>
              </a:rPr>
              <a:t>NMOS</a:t>
            </a:r>
            <a:r>
              <a:rPr lang="zh-CN" altLang="en-US">
                <a:solidFill>
                  <a:srgbClr val="FF0000"/>
                </a:solidFill>
              </a:rPr>
              <a:t>增强型</a:t>
            </a:r>
            <a:r>
              <a:rPr lang="zh-CN" altLang="en-US">
                <a:solidFill>
                  <a:srgbClr val="6600FF"/>
                </a:solidFill>
              </a:rPr>
              <a:t>、</a:t>
            </a:r>
            <a:r>
              <a:rPr lang="en-US" altLang="zh-CN">
                <a:solidFill>
                  <a:srgbClr val="6600FF"/>
                </a:solidFill>
              </a:rPr>
              <a:t>NMOS</a:t>
            </a:r>
            <a:r>
              <a:rPr lang="zh-CN" altLang="en-US">
                <a:solidFill>
                  <a:srgbClr val="6600FF"/>
                </a:solidFill>
              </a:rPr>
              <a:t>耗尽型，</a:t>
            </a:r>
            <a:r>
              <a:rPr lang="en-US" altLang="zh-CN">
                <a:solidFill>
                  <a:srgbClr val="FF0000"/>
                </a:solidFill>
              </a:rPr>
              <a:t>PMOS</a:t>
            </a:r>
            <a:r>
              <a:rPr lang="zh-CN" altLang="en-US">
                <a:solidFill>
                  <a:srgbClr val="FF0000"/>
                </a:solidFill>
              </a:rPr>
              <a:t>增强型</a:t>
            </a:r>
            <a:r>
              <a:rPr lang="zh-CN" altLang="en-US">
                <a:solidFill>
                  <a:srgbClr val="6600FF"/>
                </a:solidFill>
              </a:rPr>
              <a:t>、</a:t>
            </a:r>
            <a:r>
              <a:rPr lang="en-US" altLang="zh-CN">
                <a:solidFill>
                  <a:srgbClr val="6600FF"/>
                </a:solidFill>
              </a:rPr>
              <a:t>PMOS</a:t>
            </a:r>
            <a:r>
              <a:rPr lang="zh-CN" altLang="en-US">
                <a:solidFill>
                  <a:srgbClr val="6600FF"/>
                </a:solidFill>
              </a:rPr>
              <a:t>耗尽型</a:t>
            </a:r>
            <a:endParaRPr lang="zh-CN" altLang="en-US">
              <a:solidFill>
                <a:srgbClr val="6600FF"/>
              </a:solidFill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590800" y="546100"/>
            <a:ext cx="7315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6600FF"/>
                </a:solidFill>
                <a:latin typeface="Comic Sans MS" panose="030F0702030302020204" pitchFamily="66" charset="0"/>
                <a:ea typeface="华文行楷" panose="02010800040101010101" pitchFamily="2" charset="-122"/>
              </a:rPr>
              <a:t>MOS</a:t>
            </a:r>
            <a:r>
              <a:rPr lang="en-US" altLang="zh-CN" sz="3600">
                <a:solidFill>
                  <a:srgbClr val="6600FF"/>
                </a:solidFill>
                <a:latin typeface="Comic Sans MS" panose="030F0702030302020204" pitchFamily="66" charset="0"/>
              </a:rPr>
              <a:t>FET</a:t>
            </a:r>
            <a:r>
              <a:rPr lang="zh-CN" altLang="en-US" sz="3600">
                <a:solidFill>
                  <a:srgbClr val="6600FF"/>
                </a:solidFill>
                <a:latin typeface="宋体" panose="02010600030101010101" pitchFamily="2" charset="-122"/>
              </a:rPr>
              <a:t>的分类（</a:t>
            </a:r>
            <a:r>
              <a:rPr lang="en-US" altLang="zh-CN" sz="3600">
                <a:solidFill>
                  <a:srgbClr val="6600FF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600">
                <a:solidFill>
                  <a:srgbClr val="6600FF"/>
                </a:solidFill>
                <a:latin typeface="宋体" panose="02010600030101010101" pitchFamily="2" charset="-122"/>
              </a:rPr>
              <a:t>）</a:t>
            </a:r>
            <a:endParaRPr lang="zh-CN" altLang="en-US" sz="3600">
              <a:solidFill>
                <a:srgbClr val="6600FF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2335680" y="1933200"/>
            <a:ext cx="6294240" cy="39571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91"/>
    </mc:Choice>
    <mc:Fallback>
      <p:transition spd="slow" advTm="7159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847529" y="332657"/>
          <a:ext cx="7656513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2" name="公式" r:id="rId1" imgW="2705100" imgH="228600" progId="Equation.3">
                  <p:embed/>
                </p:oleObj>
              </mc:Choice>
              <mc:Fallback>
                <p:oleObj name="公式" r:id="rId1" imgW="2705100" imgH="228600" progId="Equation.3">
                  <p:embed/>
                  <p:pic>
                    <p:nvPicPr>
                      <p:cNvPr id="0" name="图片 1117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529" y="332657"/>
                        <a:ext cx="7656513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128892" y="1244538"/>
          <a:ext cx="4032448" cy="57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3" name="公式" r:id="rId3" imgW="1612900" imgH="228600" progId="Equation.3">
                  <p:embed/>
                </p:oleObj>
              </mc:Choice>
              <mc:Fallback>
                <p:oleObj name="公式" r:id="rId3" imgW="1612900" imgH="228600" progId="Equation.3">
                  <p:embed/>
                  <p:pic>
                    <p:nvPicPr>
                      <p:cNvPr id="0" name="图片 1117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92" y="1244538"/>
                        <a:ext cx="4032448" cy="5710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104271" y="2103635"/>
          <a:ext cx="3744416" cy="97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4" name="公式" r:id="rId5" imgW="1701800" imgH="444500" progId="Equation.3">
                  <p:embed/>
                </p:oleObj>
              </mc:Choice>
              <mc:Fallback>
                <p:oleObj name="公式" r:id="rId5" imgW="1701800" imgH="444500" progId="Equation.3">
                  <p:embed/>
                  <p:pic>
                    <p:nvPicPr>
                      <p:cNvPr id="0" name="图片 1117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271" y="2103635"/>
                        <a:ext cx="3744416" cy="978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864151" y="4273412"/>
          <a:ext cx="4304160" cy="152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5" name="公式" r:id="rId7" imgW="44805600" imgH="15849600" progId="Equation.3">
                  <p:embed/>
                </p:oleObj>
              </mc:Choice>
              <mc:Fallback>
                <p:oleObj name="公式" r:id="rId7" imgW="44805600" imgH="15849600" progId="Equation.3">
                  <p:embed/>
                  <p:pic>
                    <p:nvPicPr>
                      <p:cNvPr id="0" name="图片 1117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151" y="4273412"/>
                        <a:ext cx="4304160" cy="1522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4961590" y="5065860"/>
          <a:ext cx="2646539" cy="12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6" name="公式" r:id="rId9" imgW="951865" imgH="444500" progId="Equation.3">
                  <p:embed/>
                </p:oleObj>
              </mc:Choice>
              <mc:Fallback>
                <p:oleObj name="公式" r:id="rId9" imgW="951865" imgH="444500" progId="Equation.3">
                  <p:embed/>
                  <p:pic>
                    <p:nvPicPr>
                      <p:cNvPr id="0" name="图片 1117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1590" y="5065860"/>
                        <a:ext cx="2646539" cy="12397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138779" y="3201876"/>
          <a:ext cx="3391044" cy="70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7" name="公式" r:id="rId11" imgW="1168400" imgH="228600" progId="Equation.3">
                  <p:embed/>
                </p:oleObj>
              </mc:Choice>
              <mc:Fallback>
                <p:oleObj name="公式" r:id="rId11" imgW="1168400" imgH="228600" progId="Equation.3">
                  <p:embed/>
                  <p:pic>
                    <p:nvPicPr>
                      <p:cNvPr id="0" name="图片 1117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779" y="3201876"/>
                        <a:ext cx="3391044" cy="701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7" name="Picture 11" descr="http://upload.wikimedia.org/wikipedia/commons/thumb/a/a0/NPN_common_emitter.svg/2000px-NPN_common_emitter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52" y="3691567"/>
            <a:ext cx="2577801" cy="30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4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06" y="1098140"/>
            <a:ext cx="3018881" cy="26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40805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发射极开路的基极－集电极电流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264352" y="369332"/>
            <a:ext cx="144016" cy="251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21924" y="647473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基极开路的发射极－集电极电流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735960" y="6165305"/>
            <a:ext cx="72008" cy="3094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1"/>
    </mc:Choice>
    <mc:Fallback>
      <p:transition spd="slow" advTm="424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849564" y="1516063"/>
          <a:ext cx="6719887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公式" r:id="rId1" imgW="2476500" imgH="1397000" progId="Equation.3">
                  <p:embed/>
                </p:oleObj>
              </mc:Choice>
              <mc:Fallback>
                <p:oleObj name="公式" r:id="rId1" imgW="2476500" imgH="1397000" progId="Equation.3">
                  <p:embed/>
                  <p:pic>
                    <p:nvPicPr>
                      <p:cNvPr id="0" name="图片 41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4" y="1516063"/>
                        <a:ext cx="6719887" cy="381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89862" y="76627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800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亚</a:t>
            </a:r>
            <a:r>
              <a:rPr lang="zh-CN" altLang="en-US" sz="4800" b="1" dirty="0">
                <a:solidFill>
                  <a:srgbClr val="FF0000"/>
                </a:solidFill>
                <a:latin typeface="Verdana" panose="020B0604030504040204" pitchFamily="34" charset="0"/>
              </a:rPr>
              <a:t>阈电流</a:t>
            </a:r>
            <a:endParaRPr lang="zh-CN" altLang="en-US" sz="4800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922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86A71E-87DD-49DC-88C3-A28131259ACF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619920" y="534240"/>
            <a:ext cx="6745320" cy="49032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47"/>
    </mc:Choice>
    <mc:Fallback>
      <p:transition spd="slow" advTm="63247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4000">
                <a:solidFill>
                  <a:srgbClr val="FF0000"/>
                </a:solidFill>
              </a:rPr>
              <a:t>亚阈摆幅</a:t>
            </a:r>
            <a:r>
              <a:rPr lang="en-US" altLang="zh-CN" sz="4000">
                <a:solidFill>
                  <a:srgbClr val="FF0000"/>
                </a:solidFill>
                <a:latin typeface="宋体" panose="02010600030101010101" pitchFamily="2" charset="-122"/>
              </a:rPr>
              <a:t>——</a:t>
            </a:r>
            <a:r>
              <a:rPr lang="en-US" altLang="zh-CN" sz="4000">
                <a:solidFill>
                  <a:srgbClr val="FF0000"/>
                </a:solidFill>
              </a:rPr>
              <a:t>S</a:t>
            </a:r>
            <a:r>
              <a:rPr lang="zh-CN" altLang="en-US" sz="4000">
                <a:solidFill>
                  <a:srgbClr val="FF0000"/>
                </a:solidFill>
              </a:rPr>
              <a:t>因子</a:t>
            </a:r>
            <a:br>
              <a:rPr lang="zh-CN" altLang="en-US" sz="4000">
                <a:solidFill>
                  <a:srgbClr val="FF0000"/>
                </a:solidFill>
              </a:rPr>
            </a:br>
            <a:r>
              <a:rPr lang="en-US" altLang="zh-CN" sz="4000">
                <a:solidFill>
                  <a:srgbClr val="FF0000"/>
                </a:solidFill>
              </a:rPr>
              <a:t>Subthreshold swings</a:t>
            </a:r>
            <a:endParaRPr lang="en-US" altLang="zh-CN" sz="4000">
              <a:solidFill>
                <a:srgbClr val="FF0000"/>
              </a:solidFill>
            </a:endParaRPr>
          </a:p>
        </p:txBody>
      </p:sp>
      <p:graphicFrame>
        <p:nvGraphicFramePr>
          <p:cNvPr id="13315" name="Object 4"/>
          <p:cNvGraphicFramePr>
            <a:graphicFrameLocks noChangeAspect="1"/>
          </p:cNvGraphicFramePr>
          <p:nvPr/>
        </p:nvGraphicFramePr>
        <p:xfrm>
          <a:off x="2940050" y="2317750"/>
          <a:ext cx="6421438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" name="公式" r:id="rId1" imgW="2222500" imgH="660400" progId="Equation.3">
                  <p:embed/>
                </p:oleObj>
              </mc:Choice>
              <mc:Fallback>
                <p:oleObj name="公式" r:id="rId1" imgW="2222500" imgH="660400" progId="Equation.3">
                  <p:embed/>
                  <p:pic>
                    <p:nvPicPr>
                      <p:cNvPr id="0" name="图片 40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2317750"/>
                        <a:ext cx="6421438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406651" y="4318000"/>
            <a:ext cx="8131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Verdana" panose="020B0604030504040204" pitchFamily="34" charset="0"/>
              </a:rPr>
              <a:t>意义：漏电流减少到</a:t>
            </a:r>
            <a:r>
              <a:rPr lang="en-US" altLang="zh-CN">
                <a:latin typeface="Verdana" panose="020B0604030504040204" pitchFamily="34" charset="0"/>
              </a:rPr>
              <a:t>1/10</a:t>
            </a:r>
            <a:r>
              <a:rPr lang="zh-CN" altLang="en-US">
                <a:latin typeface="Verdana" panose="020B0604030504040204" pitchFamily="34" charset="0"/>
              </a:rPr>
              <a:t>所需要的栅压摆幅</a:t>
            </a:r>
            <a:endParaRPr lang="zh-CN" altLang="en-US">
              <a:latin typeface="Verdana" panose="020B0604030504040204" pitchFamily="34" charset="0"/>
            </a:endParaRPr>
          </a:p>
        </p:txBody>
      </p:sp>
      <p:graphicFrame>
        <p:nvGraphicFramePr>
          <p:cNvPr id="13317" name="Object 2"/>
          <p:cNvGraphicFramePr>
            <a:graphicFrameLocks noChangeAspect="1"/>
          </p:cNvGraphicFramePr>
          <p:nvPr/>
        </p:nvGraphicFramePr>
        <p:xfrm>
          <a:off x="2006600" y="1606551"/>
          <a:ext cx="76454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1" name="公式" r:id="rId3" imgW="3073400" imgH="228600" progId="Equation.3">
                  <p:embed/>
                </p:oleObj>
              </mc:Choice>
              <mc:Fallback>
                <p:oleObj name="公式" r:id="rId3" imgW="3073400" imgH="228600" progId="Equation.3">
                  <p:embed/>
                  <p:pic>
                    <p:nvPicPr>
                      <p:cNvPr id="0" name="图片 40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606551"/>
                        <a:ext cx="76454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5105" y="5135880"/>
            <a:ext cx="10679430" cy="1377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3200" kern="0" dirty="0"/>
              <a:t>    S</a:t>
            </a:r>
            <a:r>
              <a:rPr lang="zh-CN" altLang="en-US" sz="3200" kern="0" dirty="0"/>
              <a:t>越小，器件导通和截止之间的转换就越容易，说明亚阈区特性越</a:t>
            </a:r>
            <a:r>
              <a:rPr lang="zh-CN" altLang="en-US" sz="3200" kern="0" dirty="0" smtClean="0"/>
              <a:t>好</a:t>
            </a:r>
            <a:endParaRPr lang="zh-CN" altLang="en-US" sz="3200" kern="0" dirty="0"/>
          </a:p>
        </p:txBody>
      </p:sp>
      <p:sp>
        <p:nvSpPr>
          <p:cNvPr id="1331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9F46A7-069B-4713-AC9A-A8521FD8C9AE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3625920" y="69120"/>
            <a:ext cx="7197480" cy="50670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33"/>
    </mc:Choice>
    <mc:Fallback>
      <p:transition spd="slow" advTm="72933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297114" y="1584326"/>
          <a:ext cx="7310437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" name="公式" r:id="rId1" imgW="2362200" imgH="914400" progId="Equation.3">
                  <p:embed/>
                </p:oleObj>
              </mc:Choice>
              <mc:Fallback>
                <p:oleObj name="公式" r:id="rId1" imgW="2362200" imgH="914400" progId="Equation.3">
                  <p:embed/>
                  <p:pic>
                    <p:nvPicPr>
                      <p:cNvPr id="0" name="图片 65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4" y="1584326"/>
                        <a:ext cx="7310437" cy="283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0ED64C-1179-41F8-9598-AF105D974691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2141280" y="1180080"/>
            <a:ext cx="8185320" cy="34390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7"/>
    </mc:Choice>
    <mc:Fallback>
      <p:transition spd="slow" advTm="23887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2181225" y="144464"/>
          <a:ext cx="6591300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5" name="" r:id="rId1" imgW="1880235" imgH="1041400" progId="Equation.3">
                  <p:embed/>
                </p:oleObj>
              </mc:Choice>
              <mc:Fallback>
                <p:oleObj name="" r:id="rId1" imgW="1880235" imgH="1041400" progId="Equation.3">
                  <p:embed/>
                  <p:pic>
                    <p:nvPicPr>
                      <p:cNvPr id="0" name="图片 42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44464"/>
                        <a:ext cx="6591300" cy="362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235589" y="6003925"/>
            <a:ext cx="93995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     </a:t>
            </a:r>
            <a:r>
              <a:rPr lang="zh-CN" altLang="en-US" sz="2800" dirty="0">
                <a:solidFill>
                  <a:schemeClr val="tx2"/>
                </a:solidFill>
                <a:latin typeface="新宋体" panose="02010609030101010101" charset="-122"/>
                <a:ea typeface="新宋体" panose="02010609030101010101" charset="-122"/>
              </a:rPr>
              <a:t>S与衬底掺杂及氧化层厚度有关。与器件尺寸没有关系。</a:t>
            </a:r>
            <a:endParaRPr lang="zh-CN" altLang="en-US" sz="2800" dirty="0">
              <a:solidFill>
                <a:schemeClr val="tx2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896225" y="234951"/>
            <a:ext cx="25908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solidFill>
                  <a:srgbClr val="990000"/>
                </a:solidFill>
                <a:latin typeface="宋体" panose="02010600030101010101" pitchFamily="2" charset="-122"/>
              </a:rPr>
              <a:t>C</a:t>
            </a:r>
            <a:r>
              <a:rPr lang="en-US" altLang="zh-CN" sz="2400" baseline="-25000">
                <a:solidFill>
                  <a:srgbClr val="990000"/>
                </a:solidFill>
                <a:latin typeface="宋体" panose="02010600030101010101" pitchFamily="2" charset="-122"/>
              </a:rPr>
              <a:t>d</a:t>
            </a:r>
            <a:r>
              <a:rPr lang="en-US" altLang="zh-CN" sz="2400">
                <a:solidFill>
                  <a:srgbClr val="99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400">
                <a:solidFill>
                  <a:srgbClr val="990000"/>
                </a:solidFill>
                <a:latin typeface="宋体" panose="02010600030101010101" pitchFamily="2" charset="-122"/>
              </a:rPr>
              <a:t>耗尽层电容</a:t>
            </a:r>
            <a:endParaRPr lang="zh-CN" altLang="en-US" sz="2400">
              <a:solidFill>
                <a:srgbClr val="99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10000"/>
              </a:lnSpc>
              <a:buFontTx/>
              <a:buNone/>
            </a:pPr>
            <a:r>
              <a:rPr lang="en-US" altLang="zh-CN" sz="2400">
                <a:solidFill>
                  <a:srgbClr val="990000"/>
                </a:solidFill>
                <a:latin typeface="宋体" panose="02010600030101010101" pitchFamily="2" charset="-122"/>
              </a:rPr>
              <a:t>C</a:t>
            </a:r>
            <a:r>
              <a:rPr lang="en-US" altLang="zh-CN" sz="2400" baseline="-25000">
                <a:solidFill>
                  <a:srgbClr val="990000"/>
                </a:solidFill>
                <a:latin typeface="宋体" panose="02010600030101010101" pitchFamily="2" charset="-122"/>
              </a:rPr>
              <a:t>ox</a:t>
            </a:r>
            <a:r>
              <a:rPr lang="en-US" altLang="zh-CN" sz="2400">
                <a:solidFill>
                  <a:srgbClr val="990000"/>
                </a:solidFill>
                <a:latin typeface="宋体" panose="02010600030101010101" pitchFamily="2" charset="-122"/>
              </a:rPr>
              <a:t>:</a:t>
            </a:r>
            <a:r>
              <a:rPr lang="zh-CN" altLang="en-US" sz="2400">
                <a:solidFill>
                  <a:srgbClr val="990000"/>
                </a:solidFill>
                <a:latin typeface="宋体" panose="02010600030101010101" pitchFamily="2" charset="-122"/>
              </a:rPr>
              <a:t>氧化层电容</a:t>
            </a:r>
            <a:endParaRPr lang="zh-CN" altLang="en-US" sz="2400">
              <a:solidFill>
                <a:srgbClr val="990000"/>
              </a:solidFill>
              <a:latin typeface="宋体" panose="02010600030101010101" pitchFamily="2" charset="-122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524001" y="3873500"/>
            <a:ext cx="84613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2400" dirty="0">
                <a:latin typeface="Verdana" panose="020B0604030504040204" pitchFamily="34" charset="0"/>
              </a:rPr>
              <a:t>室温条件下（T=300k），MOS型器件S的理论最小值为2.3KT/q=59.6mV/dec≈60 mV/dec</a:t>
            </a:r>
            <a:endParaRPr lang="zh-CN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</a:pPr>
            <a:r>
              <a:rPr lang="zh-CN" altLang="en-US" sz="2400" dirty="0">
                <a:latin typeface="Verdana" panose="020B0604030504040204" pitchFamily="34" charset="0"/>
              </a:rPr>
              <a:t>一般情况下是70mV/dec.</a:t>
            </a:r>
            <a:endParaRPr lang="zh-CN" altLang="en-US" sz="2400" dirty="0">
              <a:latin typeface="Verdana" panose="020B0604030504040204" pitchFamily="34" charset="0"/>
            </a:endParaRPr>
          </a:p>
        </p:txBody>
      </p:sp>
      <p:sp>
        <p:nvSpPr>
          <p:cNvPr id="1639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D8AC33-A889-451F-A141-531944578832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"/>
    </mc:Choice>
    <mc:Fallback>
      <p:transition spd="slow" advTm="5982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541464" y="44450"/>
            <a:ext cx="91900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表面迁移率：与表面电场有关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A40EC6-72EF-48A6-87F9-E335619E9B00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22532" name="Object 3"/>
          <p:cNvGraphicFramePr>
            <a:graphicFrameLocks noChangeAspect="1"/>
          </p:cNvGraphicFramePr>
          <p:nvPr/>
        </p:nvGraphicFramePr>
        <p:xfrm>
          <a:off x="7092950" y="2583171"/>
          <a:ext cx="3327400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" r:id="rId1" imgW="6029325" imgH="3495675" progId="Paint.Picture">
                  <p:embed/>
                </p:oleObj>
              </mc:Choice>
              <mc:Fallback>
                <p:oleObj name="" r:id="rId1" imgW="6029325" imgH="3495675" progId="Paint.Picture">
                  <p:embed/>
                  <p:pic>
                    <p:nvPicPr>
                      <p:cNvPr id="0" name="图片 43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583171"/>
                        <a:ext cx="3327400" cy="245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文本框 44"/>
          <p:cNvSpPr txBox="1">
            <a:spLocks noChangeArrowheads="1"/>
          </p:cNvSpPr>
          <p:nvPr/>
        </p:nvSpPr>
        <p:spPr bwMode="auto">
          <a:xfrm>
            <a:off x="7600951" y="5346701"/>
            <a:ext cx="2606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Verdana" panose="020B0604030504040204" pitchFamily="34" charset="0"/>
              </a:rPr>
              <a:t>沟道中载流子受到表面电场强烈散射作用</a:t>
            </a: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22534" name="矩形 45"/>
          <p:cNvSpPr>
            <a:spLocks noChangeArrowheads="1"/>
          </p:cNvSpPr>
          <p:nvPr/>
        </p:nvSpPr>
        <p:spPr bwMode="auto">
          <a:xfrm>
            <a:off x="2611439" y="5842000"/>
            <a:ext cx="2492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latin typeface="Verdana" panose="020B0604030504040204" pitchFamily="34" charset="0"/>
              </a:rPr>
              <a:t>垂直于沟道的表面电场</a:t>
            </a:r>
            <a:endParaRPr lang="zh-CN" altLang="en-US" sz="1800">
              <a:latin typeface="Verdana" panose="020B0604030504040204" pitchFamily="34" charset="0"/>
            </a:endParaRPr>
          </a:p>
        </p:txBody>
      </p:sp>
      <p:grpSp>
        <p:nvGrpSpPr>
          <p:cNvPr id="22535" name="组合 12"/>
          <p:cNvGrpSpPr/>
          <p:nvPr/>
        </p:nvGrpSpPr>
        <p:grpSpPr bwMode="auto">
          <a:xfrm>
            <a:off x="1730375" y="1398589"/>
            <a:ext cx="5219700" cy="4270375"/>
            <a:chOff x="116703" y="1518827"/>
            <a:chExt cx="5219700" cy="4270375"/>
          </a:xfrm>
        </p:grpSpPr>
        <p:grpSp>
          <p:nvGrpSpPr>
            <p:cNvPr id="22536" name="组合 43"/>
            <p:cNvGrpSpPr/>
            <p:nvPr/>
          </p:nvGrpSpPr>
          <p:grpSpPr bwMode="auto">
            <a:xfrm>
              <a:off x="116703" y="1518827"/>
              <a:ext cx="5219700" cy="4270375"/>
              <a:chOff x="116703" y="1763889"/>
              <a:chExt cx="4914900" cy="4314825"/>
            </a:xfrm>
          </p:grpSpPr>
          <p:pic>
            <p:nvPicPr>
              <p:cNvPr id="22542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703" y="1763889"/>
                <a:ext cx="4914900" cy="431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43" name="矩形 6"/>
              <p:cNvSpPr>
                <a:spLocks noChangeArrowheads="1"/>
              </p:cNvSpPr>
              <p:nvPr/>
            </p:nvSpPr>
            <p:spPr bwMode="auto">
              <a:xfrm>
                <a:off x="1376787" y="3836759"/>
                <a:ext cx="1800120" cy="132277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22544" name="圆角矩形 10"/>
              <p:cNvSpPr>
                <a:spLocks noChangeArrowheads="1"/>
              </p:cNvSpPr>
              <p:nvPr/>
            </p:nvSpPr>
            <p:spPr bwMode="auto">
              <a:xfrm>
                <a:off x="701742" y="3836759"/>
                <a:ext cx="135009" cy="627291"/>
              </a:xfrm>
              <a:prstGeom prst="roundRect">
                <a:avLst>
                  <a:gd name="adj" fmla="val 16667"/>
                </a:avLst>
              </a:prstGeom>
              <a:solidFill>
                <a:srgbClr val="FF9999"/>
              </a:solidFill>
              <a:ln w="9525" algn="ctr">
                <a:solidFill>
                  <a:srgbClr val="FF9999"/>
                </a:solidFill>
                <a:rou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22545" name="圆角矩形 11"/>
              <p:cNvSpPr>
                <a:spLocks noChangeArrowheads="1"/>
              </p:cNvSpPr>
              <p:nvPr/>
            </p:nvSpPr>
            <p:spPr bwMode="auto">
              <a:xfrm>
                <a:off x="746745" y="4194051"/>
                <a:ext cx="720048" cy="269999"/>
              </a:xfrm>
              <a:prstGeom prst="roundRect">
                <a:avLst>
                  <a:gd name="adj" fmla="val 16667"/>
                </a:avLst>
              </a:prstGeom>
              <a:solidFill>
                <a:srgbClr val="FF9999"/>
              </a:solidFill>
              <a:ln w="9525" algn="ctr">
                <a:solidFill>
                  <a:srgbClr val="FF9999"/>
                </a:solidFill>
                <a:rou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22546" name="圆角矩形 12"/>
              <p:cNvSpPr>
                <a:spLocks noChangeArrowheads="1"/>
              </p:cNvSpPr>
              <p:nvPr/>
            </p:nvSpPr>
            <p:spPr bwMode="auto">
              <a:xfrm>
                <a:off x="1395507" y="3969036"/>
                <a:ext cx="1800120" cy="360014"/>
              </a:xfrm>
              <a:prstGeom prst="roundRect">
                <a:avLst>
                  <a:gd name="adj" fmla="val 16667"/>
                </a:avLst>
              </a:prstGeom>
              <a:solidFill>
                <a:srgbClr val="FF9999"/>
              </a:solidFill>
              <a:ln w="9525" algn="ctr">
                <a:solidFill>
                  <a:srgbClr val="FF9999"/>
                </a:solidFill>
                <a:rou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22547" name="圆角矩形 15"/>
              <p:cNvSpPr>
                <a:spLocks noChangeArrowheads="1"/>
              </p:cNvSpPr>
              <p:nvPr/>
            </p:nvSpPr>
            <p:spPr bwMode="auto">
              <a:xfrm>
                <a:off x="3176907" y="4194051"/>
                <a:ext cx="585039" cy="269999"/>
              </a:xfrm>
              <a:prstGeom prst="roundRect">
                <a:avLst>
                  <a:gd name="adj" fmla="val 16667"/>
                </a:avLst>
              </a:prstGeom>
              <a:solidFill>
                <a:srgbClr val="FF9999"/>
              </a:solidFill>
              <a:ln w="9525" algn="ctr">
                <a:solidFill>
                  <a:srgbClr val="FF9999"/>
                </a:solidFill>
                <a:rou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22548" name="圆角矩形 16"/>
              <p:cNvSpPr>
                <a:spLocks noChangeArrowheads="1"/>
              </p:cNvSpPr>
              <p:nvPr/>
            </p:nvSpPr>
            <p:spPr bwMode="auto">
              <a:xfrm>
                <a:off x="3735663" y="3836759"/>
                <a:ext cx="135009" cy="627291"/>
              </a:xfrm>
              <a:prstGeom prst="roundRect">
                <a:avLst>
                  <a:gd name="adj" fmla="val 16667"/>
                </a:avLst>
              </a:prstGeom>
              <a:solidFill>
                <a:srgbClr val="FF9999"/>
              </a:solidFill>
              <a:ln w="9525" algn="ctr">
                <a:solidFill>
                  <a:srgbClr val="FF9999"/>
                </a:solidFill>
                <a:round/>
              </a:ln>
            </p:spPr>
            <p:txBody>
              <a:bodyPr wrap="none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cxnSp>
            <p:nvCxnSpPr>
              <p:cNvPr id="22549" name="直接箭头连接符 24"/>
              <p:cNvCxnSpPr>
                <a:cxnSpLocks noChangeShapeType="1"/>
              </p:cNvCxnSpPr>
              <p:nvPr/>
            </p:nvCxnSpPr>
            <p:spPr bwMode="auto">
              <a:xfrm>
                <a:off x="1466793" y="3554374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0" name="直接箭头连接符 30"/>
              <p:cNvCxnSpPr>
                <a:cxnSpLocks noChangeShapeType="1"/>
              </p:cNvCxnSpPr>
              <p:nvPr/>
            </p:nvCxnSpPr>
            <p:spPr bwMode="auto">
              <a:xfrm>
                <a:off x="1619193" y="3554374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1" name="直接箭头连接符 31"/>
              <p:cNvCxnSpPr>
                <a:cxnSpLocks noChangeShapeType="1"/>
              </p:cNvCxnSpPr>
              <p:nvPr/>
            </p:nvCxnSpPr>
            <p:spPr bwMode="auto">
              <a:xfrm>
                <a:off x="1771593" y="3553961"/>
                <a:ext cx="0" cy="64009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2" name="直接箭头连接符 32"/>
              <p:cNvCxnSpPr>
                <a:cxnSpLocks noChangeShapeType="1"/>
              </p:cNvCxnSpPr>
              <p:nvPr/>
            </p:nvCxnSpPr>
            <p:spPr bwMode="auto">
              <a:xfrm>
                <a:off x="1916823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3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2051832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4" name="直接箭头连接符 34"/>
              <p:cNvCxnSpPr>
                <a:cxnSpLocks noChangeShapeType="1"/>
              </p:cNvCxnSpPr>
              <p:nvPr/>
            </p:nvCxnSpPr>
            <p:spPr bwMode="auto">
              <a:xfrm>
                <a:off x="2204232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5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2356632" y="3553961"/>
                <a:ext cx="4120" cy="64009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6" name="直接箭头连接符 36"/>
              <p:cNvCxnSpPr>
                <a:cxnSpLocks noChangeShapeType="1"/>
              </p:cNvCxnSpPr>
              <p:nvPr/>
            </p:nvCxnSpPr>
            <p:spPr bwMode="auto">
              <a:xfrm>
                <a:off x="2509032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7" name="直接箭头连接符 37"/>
              <p:cNvCxnSpPr>
                <a:cxnSpLocks noChangeShapeType="1"/>
              </p:cNvCxnSpPr>
              <p:nvPr/>
            </p:nvCxnSpPr>
            <p:spPr bwMode="auto">
              <a:xfrm>
                <a:off x="2661432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8" name="直接箭头连接符 38"/>
              <p:cNvCxnSpPr>
                <a:cxnSpLocks noChangeShapeType="1"/>
              </p:cNvCxnSpPr>
              <p:nvPr/>
            </p:nvCxnSpPr>
            <p:spPr bwMode="auto">
              <a:xfrm>
                <a:off x="2809713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59" name="直接箭头连接符 39"/>
              <p:cNvCxnSpPr>
                <a:cxnSpLocks noChangeShapeType="1"/>
              </p:cNvCxnSpPr>
              <p:nvPr/>
            </p:nvCxnSpPr>
            <p:spPr bwMode="auto">
              <a:xfrm>
                <a:off x="2962114" y="3553961"/>
                <a:ext cx="4118" cy="64009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60" name="直接箭头连接符 40"/>
              <p:cNvCxnSpPr>
                <a:cxnSpLocks noChangeShapeType="1"/>
              </p:cNvCxnSpPr>
              <p:nvPr/>
            </p:nvCxnSpPr>
            <p:spPr bwMode="auto">
              <a:xfrm>
                <a:off x="3114513" y="3553961"/>
                <a:ext cx="0" cy="369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2537" name="组合 11"/>
            <p:cNvGrpSpPr/>
            <p:nvPr/>
          </p:nvGrpSpPr>
          <p:grpSpPr bwMode="auto">
            <a:xfrm>
              <a:off x="218853" y="3654015"/>
              <a:ext cx="4455715" cy="1005436"/>
              <a:chOff x="218853" y="3654015"/>
              <a:chExt cx="4455715" cy="1005436"/>
            </a:xfrm>
          </p:grpSpPr>
          <p:cxnSp>
            <p:nvCxnSpPr>
              <p:cNvPr id="22538" name="直接箭头连接符 2"/>
              <p:cNvCxnSpPr>
                <a:cxnSpLocks noChangeShapeType="1"/>
              </p:cNvCxnSpPr>
              <p:nvPr/>
            </p:nvCxnSpPr>
            <p:spPr bwMode="auto">
              <a:xfrm flipV="1">
                <a:off x="1050548" y="3654015"/>
                <a:ext cx="739599" cy="636104"/>
              </a:xfrm>
              <a:prstGeom prst="straightConnector1">
                <a:avLst/>
              </a:prstGeom>
              <a:noFill/>
              <a:ln w="38100" algn="ctr">
                <a:solidFill>
                  <a:srgbClr val="0000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39" name="直接箭头连接符 31"/>
              <p:cNvCxnSpPr>
                <a:cxnSpLocks noChangeShapeType="1"/>
              </p:cNvCxnSpPr>
              <p:nvPr/>
            </p:nvCxnSpPr>
            <p:spPr bwMode="auto">
              <a:xfrm flipH="1" flipV="1">
                <a:off x="3678121" y="4090556"/>
                <a:ext cx="227020" cy="199563"/>
              </a:xfrm>
              <a:prstGeom prst="straightConnector1">
                <a:avLst/>
              </a:prstGeom>
              <a:noFill/>
              <a:ln w="38100" algn="ctr">
                <a:solidFill>
                  <a:srgbClr val="0000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540" name="文本框 8"/>
              <p:cNvSpPr txBox="1">
                <a:spLocks noChangeArrowheads="1"/>
              </p:cNvSpPr>
              <p:nvPr/>
            </p:nvSpPr>
            <p:spPr bwMode="auto">
              <a:xfrm>
                <a:off x="2609579" y="4290119"/>
                <a:ext cx="206498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latin typeface="Verdana" panose="020B0604030504040204" pitchFamily="34" charset="0"/>
                  </a:rPr>
                  <a:t>depletion region</a:t>
                </a:r>
                <a:endParaRPr lang="zh-CN" altLang="en-US" sz="18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2541" name="文本框 37"/>
              <p:cNvSpPr txBox="1">
                <a:spLocks noChangeArrowheads="1"/>
              </p:cNvSpPr>
              <p:nvPr/>
            </p:nvSpPr>
            <p:spPr bwMode="auto">
              <a:xfrm>
                <a:off x="218853" y="4255237"/>
                <a:ext cx="191738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latin typeface="Verdana" panose="020B0604030504040204" pitchFamily="34" charset="0"/>
                  </a:rPr>
                  <a:t>inversion layer</a:t>
                </a:r>
                <a:endParaRPr lang="zh-CN" altLang="en-US" sz="18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5"/>
    </mc:Choice>
    <mc:Fallback>
      <p:transition spd="slow" advTm="3935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8113"/>
            <a:ext cx="10515600" cy="1325563"/>
          </a:xfrm>
        </p:spPr>
        <p:txBody>
          <a:bodyPr/>
          <a:lstStyle/>
          <a:p>
            <a:r>
              <a:rPr lang="zh-CN" altLang="zh-CN" dirty="0" smtClean="0">
                <a:solidFill>
                  <a:srgbClr val="FF0000"/>
                </a:solidFill>
              </a:rPr>
              <a:t>速度饱和</a:t>
            </a:r>
            <a:r>
              <a:rPr lang="zh-CN" altLang="en-US" dirty="0" smtClean="0">
                <a:solidFill>
                  <a:srgbClr val="FF0000"/>
                </a:solidFill>
              </a:rPr>
              <a:t>的影响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D4EF1-263D-4E96-8ACD-9DAA41E62F6C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875"/>
            <a:ext cx="6435429" cy="556212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419340" y="2865120"/>
          <a:ext cx="443801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1" name="公式" r:id="rId2" imgW="2159000" imgH="228600" progId="Equation.3">
                  <p:embed/>
                </p:oleObj>
              </mc:Choice>
              <mc:Fallback>
                <p:oleObj name="公式" r:id="rId2" imgW="2159000" imgH="228600" progId="Equation.3">
                  <p:embed/>
                  <p:pic>
                    <p:nvPicPr>
                      <p:cNvPr id="0" name="图片 1208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340" y="2865120"/>
                        <a:ext cx="4438015" cy="482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墨迹 5"/>
          <p:cNvSpPr/>
          <p:nvPr/>
        </p:nvSpPr>
        <p:spPr bwMode="auto">
          <a:xfrm>
            <a:off x="2370960" y="1819080"/>
            <a:ext cx="9601560" cy="39106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48"/>
    </mc:Choice>
    <mc:Fallback>
      <p:transition spd="slow" advTm="70448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06B556D-3ABF-44E3-B6C0-7373CCEDA5CA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62732" y="144955"/>
            <a:ext cx="90011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3600" kern="0" dirty="0" smtClean="0">
                <a:solidFill>
                  <a:srgbClr val="FF0000"/>
                </a:solidFill>
              </a:rPr>
              <a:t>小信号特性</a:t>
            </a:r>
            <a:endParaRPr lang="en-US" altLang="zh-CN" sz="3600" kern="0" dirty="0">
              <a:solidFill>
                <a:srgbClr val="FF0000"/>
              </a:solidFill>
            </a:endParaRPr>
          </a:p>
        </p:txBody>
      </p:sp>
      <p:graphicFrame>
        <p:nvGraphicFramePr>
          <p:cNvPr id="28676" name="Object 1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6280151" y="-31750"/>
          <a:ext cx="2341563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4" name="公式" r:id="rId1" imgW="965200" imgH="444500" progId="Equation.3">
                  <p:embed/>
                </p:oleObj>
              </mc:Choice>
              <mc:Fallback>
                <p:oleObj name="公式" r:id="rId1" imgW="965200" imgH="444500" progId="Equation.3">
                  <p:embed/>
                  <p:pic>
                    <p:nvPicPr>
                      <p:cNvPr id="0" name="图片 442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1" y="-31750"/>
                        <a:ext cx="2341563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2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027989" y="657226"/>
          <a:ext cx="24717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5" name="公式" r:id="rId3" imgW="965200" imgH="444500" progId="Equation.3">
                  <p:embed/>
                </p:oleObj>
              </mc:Choice>
              <mc:Fallback>
                <p:oleObj name="公式" r:id="rId3" imgW="965200" imgH="444500" progId="Equation.3">
                  <p:embed/>
                  <p:pic>
                    <p:nvPicPr>
                      <p:cNvPr id="0" name="图片 44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9" y="657226"/>
                        <a:ext cx="24717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8" name="组合 55"/>
          <p:cNvGrpSpPr/>
          <p:nvPr/>
        </p:nvGrpSpPr>
        <p:grpSpPr bwMode="auto">
          <a:xfrm>
            <a:off x="1608138" y="920751"/>
            <a:ext cx="5103812" cy="5495925"/>
            <a:chOff x="341718" y="858793"/>
            <a:chExt cx="5102813" cy="5495788"/>
          </a:xfrm>
        </p:grpSpPr>
        <p:grpSp>
          <p:nvGrpSpPr>
            <p:cNvPr id="28685" name="组合 42"/>
            <p:cNvGrpSpPr/>
            <p:nvPr/>
          </p:nvGrpSpPr>
          <p:grpSpPr bwMode="auto">
            <a:xfrm>
              <a:off x="341718" y="1157930"/>
              <a:ext cx="5102813" cy="5196651"/>
              <a:chOff x="453549" y="1034740"/>
              <a:chExt cx="5102813" cy="5196651"/>
            </a:xfrm>
          </p:grpSpPr>
          <p:pic>
            <p:nvPicPr>
              <p:cNvPr id="28690" name="图片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1820" y="1034740"/>
                <a:ext cx="2385159" cy="5196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8691" name="直接连接符 5"/>
              <p:cNvCxnSpPr>
                <a:cxnSpLocks noChangeShapeType="1"/>
              </p:cNvCxnSpPr>
              <p:nvPr/>
            </p:nvCxnSpPr>
            <p:spPr bwMode="auto">
              <a:xfrm>
                <a:off x="1781814" y="2888964"/>
                <a:ext cx="2790186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prstDash val="sysDash"/>
                <a:round/>
              </a:ln>
            </p:spPr>
          </p:cxnSp>
          <p:cxnSp>
            <p:nvCxnSpPr>
              <p:cNvPr id="28692" name="直接连接符 7"/>
              <p:cNvCxnSpPr>
                <a:cxnSpLocks noChangeShapeType="1"/>
              </p:cNvCxnSpPr>
              <p:nvPr/>
            </p:nvCxnSpPr>
            <p:spPr bwMode="auto">
              <a:xfrm>
                <a:off x="1781814" y="4374063"/>
                <a:ext cx="2790186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prstDash val="sysDash"/>
                <a:round/>
              </a:ln>
            </p:spPr>
          </p:cxnSp>
          <p:cxnSp>
            <p:nvCxnSpPr>
              <p:cNvPr id="28693" name="直接箭头连接符 9"/>
              <p:cNvCxnSpPr>
                <a:cxnSpLocks noChangeShapeType="1"/>
              </p:cNvCxnSpPr>
              <p:nvPr/>
            </p:nvCxnSpPr>
            <p:spPr bwMode="auto">
              <a:xfrm>
                <a:off x="4166973" y="2888964"/>
                <a:ext cx="0" cy="148509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8694" name="直接箭头连接符 11"/>
              <p:cNvCxnSpPr>
                <a:cxnSpLocks noChangeShapeType="1"/>
              </p:cNvCxnSpPr>
              <p:nvPr/>
            </p:nvCxnSpPr>
            <p:spPr bwMode="auto">
              <a:xfrm>
                <a:off x="2141838" y="2883252"/>
                <a:ext cx="0" cy="635754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8695" name="直接箭头连接符 15"/>
              <p:cNvCxnSpPr>
                <a:cxnSpLocks noChangeShapeType="1"/>
              </p:cNvCxnSpPr>
              <p:nvPr/>
            </p:nvCxnSpPr>
            <p:spPr bwMode="auto">
              <a:xfrm>
                <a:off x="2141838" y="3513294"/>
                <a:ext cx="0" cy="86076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717" y="3408363"/>
                <a:ext cx="56137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96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546" y="3777695"/>
                <a:ext cx="548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000" b="-196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681" y="2977979"/>
                <a:ext cx="58650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333" b="-18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  <p:cxnSp>
            <p:nvCxnSpPr>
              <p:cNvPr id="28699" name="直接连接符 20"/>
              <p:cNvCxnSpPr>
                <a:cxnSpLocks noChangeShapeType="1"/>
              </p:cNvCxnSpPr>
              <p:nvPr/>
            </p:nvCxnSpPr>
            <p:spPr bwMode="auto">
              <a:xfrm>
                <a:off x="971760" y="1287463"/>
                <a:ext cx="4095273" cy="0"/>
              </a:xfrm>
              <a:prstGeom prst="line">
                <a:avLst/>
              </a:prstGeom>
              <a:noFill/>
              <a:ln w="28575" algn="ctr">
                <a:solidFill>
                  <a:srgbClr val="00B0F0"/>
                </a:solidFill>
                <a:prstDash val="sysDash"/>
                <a:round/>
              </a:ln>
            </p:spPr>
          </p:cxnSp>
          <p:cxnSp>
            <p:nvCxnSpPr>
              <p:cNvPr id="28700" name="直接连接符 21"/>
              <p:cNvCxnSpPr>
                <a:cxnSpLocks noChangeShapeType="1"/>
              </p:cNvCxnSpPr>
              <p:nvPr/>
            </p:nvCxnSpPr>
            <p:spPr bwMode="auto">
              <a:xfrm>
                <a:off x="971760" y="5724153"/>
                <a:ext cx="4095273" cy="0"/>
              </a:xfrm>
              <a:prstGeom prst="line">
                <a:avLst/>
              </a:prstGeom>
              <a:noFill/>
              <a:ln w="28575" algn="ctr">
                <a:solidFill>
                  <a:srgbClr val="00B0F0"/>
                </a:solidFill>
                <a:prstDash val="sysDash"/>
                <a:round/>
              </a:ln>
            </p:spPr>
          </p:cxnSp>
          <p:cxnSp>
            <p:nvCxnSpPr>
              <p:cNvPr id="28701" name="直接箭头连接符 28"/>
              <p:cNvCxnSpPr>
                <a:cxnSpLocks noChangeShapeType="1"/>
              </p:cNvCxnSpPr>
              <p:nvPr/>
            </p:nvCxnSpPr>
            <p:spPr bwMode="auto">
              <a:xfrm>
                <a:off x="4759089" y="1287463"/>
                <a:ext cx="0" cy="4436690"/>
              </a:xfrm>
              <a:prstGeom prst="straightConnector1">
                <a:avLst/>
              </a:prstGeom>
              <a:noFill/>
              <a:ln w="28575" algn="ctr">
                <a:solidFill>
                  <a:srgbClr val="00B0F0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8702" name="直接连接符 29"/>
              <p:cNvCxnSpPr>
                <a:cxnSpLocks noChangeShapeType="1"/>
              </p:cNvCxnSpPr>
              <p:nvPr/>
            </p:nvCxnSpPr>
            <p:spPr bwMode="auto">
              <a:xfrm flipV="1">
                <a:off x="971760" y="3513293"/>
                <a:ext cx="910690" cy="1"/>
              </a:xfrm>
              <a:prstGeom prst="line">
                <a:avLst/>
              </a:prstGeom>
              <a:noFill/>
              <a:ln w="28575" algn="ctr">
                <a:solidFill>
                  <a:srgbClr val="00B0F0"/>
                </a:solidFill>
                <a:prstDash val="sysDash"/>
                <a:round/>
              </a:ln>
            </p:spPr>
          </p:cxnSp>
          <p:cxnSp>
            <p:nvCxnSpPr>
              <p:cNvPr id="28703" name="直接箭头连接符 35"/>
              <p:cNvCxnSpPr>
                <a:cxnSpLocks noChangeShapeType="1"/>
              </p:cNvCxnSpPr>
              <p:nvPr/>
            </p:nvCxnSpPr>
            <p:spPr bwMode="auto">
              <a:xfrm>
                <a:off x="1196775" y="1287463"/>
                <a:ext cx="0" cy="2225831"/>
              </a:xfrm>
              <a:prstGeom prst="straightConnector1">
                <a:avLst/>
              </a:prstGeom>
              <a:noFill/>
              <a:ln w="28575" algn="ctr">
                <a:solidFill>
                  <a:srgbClr val="00B0F0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8704" name="直接箭头连接符 37"/>
              <p:cNvCxnSpPr>
                <a:cxnSpLocks noChangeShapeType="1"/>
              </p:cNvCxnSpPr>
              <p:nvPr/>
            </p:nvCxnSpPr>
            <p:spPr bwMode="auto">
              <a:xfrm>
                <a:off x="1196775" y="3527148"/>
                <a:ext cx="0" cy="2197005"/>
              </a:xfrm>
              <a:prstGeom prst="straightConnector1">
                <a:avLst/>
              </a:prstGeom>
              <a:noFill/>
              <a:ln w="28575" algn="ctr">
                <a:solidFill>
                  <a:srgbClr val="00B0F0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183" y="2949862"/>
                <a:ext cx="65517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9" y="4104594"/>
                <a:ext cx="655179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63" y="2159404"/>
                <a:ext cx="683713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p:grpSp>
        <p:cxnSp>
          <p:nvCxnSpPr>
            <p:cNvPr id="28686" name="直接箭头连接符 50"/>
            <p:cNvCxnSpPr>
              <a:cxnSpLocks noChangeShapeType="1"/>
            </p:cNvCxnSpPr>
            <p:nvPr/>
          </p:nvCxnSpPr>
          <p:spPr bwMode="auto">
            <a:xfrm flipH="1">
              <a:off x="3747199" y="2713481"/>
              <a:ext cx="338686" cy="69488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28687" name="文本框 51"/>
            <p:cNvSpPr txBox="1">
              <a:spLocks noChangeArrowheads="1"/>
            </p:cNvSpPr>
            <p:nvPr/>
          </p:nvSpPr>
          <p:spPr bwMode="auto">
            <a:xfrm>
              <a:off x="3818855" y="2342278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本征区</a:t>
              </a:r>
              <a:endParaRPr lang="zh-CN" altLang="en-US"/>
            </a:p>
          </p:txBody>
        </p:sp>
        <p:cxnSp>
          <p:nvCxnSpPr>
            <p:cNvPr id="28688" name="直接箭头连接符 53"/>
            <p:cNvCxnSpPr>
              <a:cxnSpLocks noChangeShapeType="1"/>
            </p:cNvCxnSpPr>
            <p:nvPr/>
          </p:nvCxnSpPr>
          <p:spPr bwMode="auto">
            <a:xfrm flipH="1">
              <a:off x="3957622" y="1270495"/>
              <a:ext cx="277532" cy="36719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28689" name="文本框 54"/>
            <p:cNvSpPr txBox="1">
              <a:spLocks noChangeArrowheads="1"/>
            </p:cNvSpPr>
            <p:nvPr/>
          </p:nvSpPr>
          <p:spPr bwMode="auto">
            <a:xfrm>
              <a:off x="3588022" y="858793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/>
                <a:t>非本征区</a:t>
              </a:r>
              <a:endParaRPr lang="zh-CN" altLang="en-US"/>
            </a:p>
          </p:txBody>
        </p:sp>
      </p:grpSp>
      <p:sp>
        <p:nvSpPr>
          <p:cNvPr id="28679" name="Text Box 3"/>
          <p:cNvSpPr txBox="1">
            <a:spLocks noChangeArrowheads="1"/>
          </p:cNvSpPr>
          <p:nvPr/>
        </p:nvSpPr>
        <p:spPr bwMode="auto">
          <a:xfrm>
            <a:off x="6219826" y="1912939"/>
            <a:ext cx="3100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DS 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&lt; </a:t>
            </a:r>
            <a:r>
              <a:rPr lang="zh-CN" altLang="en-US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DS,sat  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(线性区）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8680" name="Object 4"/>
          <p:cNvGraphicFramePr>
            <a:graphicFrameLocks noChangeAspect="1"/>
          </p:cNvGraphicFramePr>
          <p:nvPr/>
        </p:nvGraphicFramePr>
        <p:xfrm>
          <a:off x="6840539" y="2655888"/>
          <a:ext cx="36925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6" name="公式" r:id="rId12" imgW="44196000" imgH="9448800" progId="Equation.3">
                  <p:embed/>
                </p:oleObj>
              </mc:Choice>
              <mc:Fallback>
                <p:oleObj name="公式" r:id="rId12" imgW="44196000" imgH="9448800" progId="Equation.3">
                  <p:embed/>
                  <p:pic>
                    <p:nvPicPr>
                      <p:cNvPr id="0" name="图片 44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539" y="2655888"/>
                        <a:ext cx="369252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5"/>
          <p:cNvGraphicFramePr>
            <a:graphicFrameLocks noChangeAspect="1"/>
          </p:cNvGraphicFramePr>
          <p:nvPr/>
        </p:nvGraphicFramePr>
        <p:xfrm>
          <a:off x="6896078" y="3601225"/>
          <a:ext cx="22352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7" name="公式" r:id="rId14" imgW="26822400" imgH="9448800" progId="Equation.3">
                  <p:embed/>
                </p:oleObj>
              </mc:Choice>
              <mc:Fallback>
                <p:oleObj name="公式" r:id="rId14" imgW="26822400" imgH="9448800" progId="Equation.3">
                  <p:embed/>
                  <p:pic>
                    <p:nvPicPr>
                      <p:cNvPr id="0" name="图片 44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078" y="3601225"/>
                        <a:ext cx="22352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Text Box 6"/>
          <p:cNvSpPr txBox="1">
            <a:spLocks noChangeArrowheads="1"/>
          </p:cNvSpPr>
          <p:nvPr/>
        </p:nvSpPr>
        <p:spPr bwMode="auto">
          <a:xfrm>
            <a:off x="6257925" y="4602164"/>
            <a:ext cx="37064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When </a:t>
            </a:r>
            <a:r>
              <a:rPr lang="zh-CN" altLang="en-US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DS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&gt; </a:t>
            </a:r>
            <a:r>
              <a:rPr lang="zh-CN" altLang="en-US" sz="2400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2400" baseline="-25000">
                <a:solidFill>
                  <a:schemeClr val="accent2"/>
                </a:solidFill>
                <a:latin typeface="Times New Roman" panose="02020603050405020304" pitchFamily="18" charset="0"/>
              </a:rPr>
              <a:t>DS,sat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(饱和区)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83" name="Text Box 7"/>
              <p:cNvSpPr txBox="1">
                <a:spLocks noChangeArrowheads="1"/>
              </p:cNvSpPr>
              <p:nvPr/>
            </p:nvSpPr>
            <p:spPr bwMode="auto">
              <a:xfrm>
                <a:off x="6746876" y="5322889"/>
                <a:ext cx="98937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400" i="1" dirty="0">
                    <a:latin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zh-CN" sz="2400" baseline="-25000" dirty="0">
                    <a:latin typeface="Times New Roman" panose="02020603050405020304" pitchFamily="18" charset="0"/>
                  </a:rPr>
                  <a:t>d</a:t>
                </a:r>
                <a:r>
                  <a:rPr lang="zh-CN" altLang="zh-CN" sz="2400" dirty="0">
                    <a:latin typeface="Times New Roman" panose="02020603050405020304" pitchFamily="18" charset="0"/>
                  </a:rPr>
                  <a:t> = 0</a:t>
                </a:r>
                <a:endParaRPr lang="zh-CN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68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6876" y="5322889"/>
                <a:ext cx="989373" cy="461665"/>
              </a:xfrm>
              <a:prstGeom prst="rect">
                <a:avLst/>
              </a:prstGeom>
              <a:blipFill rotWithShape="1">
                <a:blip r:embed="rId16"/>
                <a:stretch>
                  <a:fillRect t="-69" r="4" b="-22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684" name="Object 8"/>
          <p:cNvGraphicFramePr>
            <a:graphicFrameLocks noChangeAspect="1"/>
          </p:cNvGraphicFramePr>
          <p:nvPr/>
        </p:nvGraphicFramePr>
        <p:xfrm>
          <a:off x="6810734" y="5974414"/>
          <a:ext cx="28765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8" name="公式" r:id="rId17" imgW="34442400" imgH="9448800" progId="Equation.3">
                  <p:embed/>
                </p:oleObj>
              </mc:Choice>
              <mc:Fallback>
                <p:oleObj name="公式" r:id="rId17" imgW="34442400" imgH="9448800" progId="Equation.3">
                  <p:embed/>
                  <p:pic>
                    <p:nvPicPr>
                      <p:cNvPr id="0" name="图片 44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734" y="5974414"/>
                        <a:ext cx="287655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1"/>
    </mc:Choice>
    <mc:Fallback>
      <p:transition spd="slow" advTm="9241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47E8BDB-7C40-4B57-96C5-078AC2384F8E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30723" name="Object 2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090739" y="1257301"/>
          <a:ext cx="6784975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6" name="公式" r:id="rId1" imgW="2032000" imgH="444500" progId="Equation.3">
                  <p:embed/>
                </p:oleObj>
              </mc:Choice>
              <mc:Fallback>
                <p:oleObj name="公式" r:id="rId1" imgW="2032000" imgH="444500" progId="Equation.3">
                  <p:embed/>
                  <p:pic>
                    <p:nvPicPr>
                      <p:cNvPr id="0" name="图片 45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9" y="1257301"/>
                        <a:ext cx="6784975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2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225675" y="2933700"/>
          <a:ext cx="665003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7" name="公式" r:id="rId3" imgW="2032000" imgH="444500" progId="Equation.3">
                  <p:embed/>
                </p:oleObj>
              </mc:Choice>
              <mc:Fallback>
                <p:oleObj name="公式" r:id="rId3" imgW="2032000" imgH="444500" progId="Equation.3">
                  <p:embed/>
                  <p:pic>
                    <p:nvPicPr>
                      <p:cNvPr id="0" name="图片 45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675" y="2933700"/>
                        <a:ext cx="6650038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文本框 4"/>
          <p:cNvSpPr txBox="1">
            <a:spLocks noChangeArrowheads="1"/>
          </p:cNvSpPr>
          <p:nvPr/>
        </p:nvSpPr>
        <p:spPr bwMode="auto">
          <a:xfrm>
            <a:off x="2451100" y="5319714"/>
            <a:ext cx="7366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/>
              <a:t>可见串联电阻使跨导和漏导降低同样的比例。</a:t>
            </a:r>
            <a:endParaRPr lang="zh-CN" altLang="en-US" sz="2800"/>
          </a:p>
        </p:txBody>
      </p:sp>
      <p:sp>
        <p:nvSpPr>
          <p:cNvPr id="2" name="墨迹 1"/>
          <p:cNvSpPr/>
          <p:nvPr/>
        </p:nvSpPr>
        <p:spPr bwMode="auto">
          <a:xfrm>
            <a:off x="1864440" y="756720"/>
            <a:ext cx="9816120" cy="56797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30"/>
    </mc:Choice>
    <mc:Fallback>
      <p:transition spd="slow" advTm="7243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50758" y="593812"/>
            <a:ext cx="7515501" cy="5625375"/>
            <a:chOff x="607113" y="1719353"/>
            <a:chExt cx="8020050" cy="483643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7113" y="1831384"/>
              <a:ext cx="8020050" cy="4724400"/>
            </a:xfrm>
            <a:prstGeom prst="rect">
              <a:avLst/>
            </a:prstGeom>
          </p:spPr>
        </p:pic>
        <p:sp>
          <p:nvSpPr>
            <p:cNvPr id="9" name="矩形 1"/>
            <p:cNvSpPr>
              <a:spLocks noChangeArrowheads="1"/>
            </p:cNvSpPr>
            <p:nvPr/>
          </p:nvSpPr>
          <p:spPr bwMode="auto">
            <a:xfrm>
              <a:off x="2862157" y="1719353"/>
              <a:ext cx="3509963" cy="3149743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" name="墨迹 1"/>
          <p:cNvSpPr/>
          <p:nvPr/>
        </p:nvSpPr>
        <p:spPr bwMode="auto">
          <a:xfrm>
            <a:off x="2569320" y="2230920"/>
            <a:ext cx="7220160" cy="23814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2"/>
    </mc:Choice>
    <mc:Fallback>
      <p:transition spd="slow" advTm="13572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270746" y="1448869"/>
            <a:ext cx="513794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沟道长度调制效应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阈值电压的短沟、窄沟效应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漏感应势垒降低效应（</a:t>
            </a:r>
            <a:r>
              <a:rPr lang="en-US" altLang="zh-CN" sz="2800" dirty="0">
                <a:solidFill>
                  <a:srgbClr val="FF0000"/>
                </a:solidFill>
              </a:rPr>
              <a:t>DIBL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穿通效应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速度饱和与两区模型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</a:rPr>
              <a:t>高场效应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CMOS</a:t>
            </a:r>
            <a:r>
              <a:rPr lang="zh-CN" altLang="en-US" sz="2800" dirty="0">
                <a:solidFill>
                  <a:srgbClr val="FF0000"/>
                </a:solidFill>
              </a:rPr>
              <a:t>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55724" y="4526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短沟道效应</a:t>
            </a:r>
            <a:endParaRPr lang="zh-CN" altLang="en-US" sz="5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墨迹 4"/>
          <p:cNvSpPr/>
          <p:nvPr/>
        </p:nvSpPr>
        <p:spPr bwMode="auto">
          <a:xfrm>
            <a:off x="5660280" y="923760"/>
            <a:ext cx="1956240" cy="42472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79"/>
    </mc:Choice>
    <mc:Fallback>
      <p:transition spd="slow" advTm="5507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927" y="1264734"/>
            <a:ext cx="6560448" cy="44535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3588" y="340045"/>
            <a:ext cx="108998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-Roman"/>
              </a:rPr>
              <a:t>Describe the voltage breakdown </a:t>
            </a:r>
            <a:r>
              <a:rPr lang="en-US" altLang="zh-CN" sz="2400" dirty="0" smtClean="0">
                <a:solidFill>
                  <a:srgbClr val="000000"/>
                </a:solidFill>
                <a:latin typeface="Times-Roman"/>
              </a:rPr>
              <a:t>mechanisms in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-Bold"/>
              </a:rPr>
              <a:t>a </a:t>
            </a:r>
            <a:r>
              <a:rPr lang="en-US" altLang="zh-CN" sz="2400" dirty="0" smtClean="0">
                <a:solidFill>
                  <a:srgbClr val="000000"/>
                </a:solidFill>
                <a:latin typeface="Times-Roman"/>
              </a:rPr>
              <a:t>bipolar transisto</a:t>
            </a:r>
            <a:r>
              <a:rPr lang="en-US" altLang="zh-CN" dirty="0" smtClean="0">
                <a:solidFill>
                  <a:srgbClr val="000000"/>
                </a:solidFill>
                <a:latin typeface="Times-Roman"/>
              </a:rPr>
              <a:t>r</a:t>
            </a:r>
            <a:r>
              <a:rPr lang="en-US" altLang="zh-CN" dirty="0" smtClean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墨迹 3"/>
          <p:cNvSpPr/>
          <p:nvPr/>
        </p:nvSpPr>
        <p:spPr bwMode="auto">
          <a:xfrm>
            <a:off x="4039920" y="2497320"/>
            <a:ext cx="4774320" cy="3287880"/>
          </a:xfrm>
          <a:prstGeom prst="rect">
            <a:avLst/>
          </a:prstGeom>
        </p:spPr>
      </p:sp>
      <p:graphicFrame>
        <p:nvGraphicFramePr>
          <p:cNvPr id="6" name="对象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558230" y="2871300"/>
          <a:ext cx="2646539" cy="123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6" name="公式" r:id="rId2" imgW="951865" imgH="444500" progId="Equation.3">
                  <p:embed/>
                </p:oleObj>
              </mc:Choice>
              <mc:Fallback>
                <p:oleObj name="公式" r:id="rId2" imgW="951865" imgH="444500" progId="Equation.3">
                  <p:embed/>
                  <p:pic>
                    <p:nvPicPr>
                      <p:cNvPr id="0" name="图片 1117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8230" y="2871300"/>
                        <a:ext cx="2646539" cy="12397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6483635" y="5842628"/>
          <a:ext cx="43227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8" name="公式" r:id="rId4" imgW="36880800" imgH="6400800" progId="Equation.3">
                  <p:embed/>
                </p:oleObj>
              </mc:Choice>
              <mc:Fallback>
                <p:oleObj name="公式" r:id="rId4" imgW="36880800" imgH="6400800" progId="Equation.3">
                  <p:embed/>
                  <p:pic>
                    <p:nvPicPr>
                      <p:cNvPr id="0" name="图片 1128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635" y="5842628"/>
                        <a:ext cx="43227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02"/>
    </mc:Choice>
    <mc:Fallback>
      <p:transition spd="slow" advTm="61602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277582" y="616233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428D0-CA79-40D9-B0F2-DFEDEA162F44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29" y="4266648"/>
            <a:ext cx="4666743" cy="2216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65" y="998838"/>
            <a:ext cx="4590306" cy="209484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 flipV="1">
            <a:off x="3620835" y="2213920"/>
            <a:ext cx="1440096" cy="22501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555965" y="721839"/>
                <a:ext cx="12613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𝑠𝑎𝑡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65" y="721839"/>
                <a:ext cx="126137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8" t="-130" r="-1764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530068" y="3897315"/>
                <a:ext cx="21155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𝑠𝑎𝑡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068" y="3897315"/>
                <a:ext cx="211551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3" t="-87" r="-173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 bwMode="auto">
          <a:xfrm flipH="1">
            <a:off x="4745911" y="5466662"/>
            <a:ext cx="1" cy="13913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 flipH="1">
            <a:off x="5060931" y="5499138"/>
            <a:ext cx="19952" cy="1353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4745911" y="6624213"/>
            <a:ext cx="32499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4677639" y="6184450"/>
                <a:ext cx="421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639" y="6184450"/>
                <a:ext cx="42146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4" t="-50" r="-7220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7661454" y="1576928"/>
                <a:ext cx="28303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≪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𝐿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长沟道器件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54" y="1576928"/>
                <a:ext cx="283039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6" t="-48" r="1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7520216" y="5268306"/>
                <a:ext cx="297162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≮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𝐿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沟道调制效应起作用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16" y="5268306"/>
                <a:ext cx="2971629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18" t="-42" r="1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3"/>
    </mc:Choice>
    <mc:Fallback>
      <p:transition spd="slow" advTm="5493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3B1047-057F-4163-9C59-0CFEAA041186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889466" y="0"/>
          <a:ext cx="8193087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8" name="" r:id="rId1" imgW="2678430" imgH="482600" progId="Equation.3">
                  <p:embed/>
                </p:oleObj>
              </mc:Choice>
              <mc:Fallback>
                <p:oleObj name="" r:id="rId1" imgW="2678430" imgH="482600" progId="Equation.3">
                  <p:embed/>
                  <p:pic>
                    <p:nvPicPr>
                      <p:cNvPr id="0" name="图片 48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466" y="0"/>
                        <a:ext cx="8193087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524000" y="1386332"/>
                <a:ext cx="2476704" cy="59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𝑓𝑝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是衬底的费米势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386332"/>
                <a:ext cx="2476704" cy="597408"/>
              </a:xfrm>
              <a:prstGeom prst="rect">
                <a:avLst/>
              </a:prstGeom>
              <a:blipFill rotWithShape="1">
                <a:blip r:embed="rId3"/>
                <a:stretch>
                  <a:fillRect t="-21" r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4861840" y="1500712"/>
            <a:ext cx="5806160" cy="2432593"/>
            <a:chOff x="3327891" y="1888308"/>
            <a:chExt cx="5806160" cy="24325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891" y="1888308"/>
              <a:ext cx="5806160" cy="24325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8099355" y="2449118"/>
                  <a:ext cx="87350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𝐷𝑠𝑎𝑡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9355" y="2449118"/>
                  <a:ext cx="873508" cy="43088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/>
          <p:cNvGrpSpPr/>
          <p:nvPr/>
        </p:nvGrpSpPr>
        <p:grpSpPr>
          <a:xfrm>
            <a:off x="1730710" y="4320901"/>
            <a:ext cx="6522315" cy="2400574"/>
            <a:chOff x="363289" y="4320901"/>
            <a:chExt cx="6522315" cy="24005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289" y="4320901"/>
              <a:ext cx="5648807" cy="240057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147608" y="4838420"/>
              <a:ext cx="1737996" cy="458398"/>
              <a:chOff x="5147608" y="4838420"/>
              <a:chExt cx="1737996" cy="4583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6012096" y="4838420"/>
                    <a:ext cx="873508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𝐷𝑠𝑎𝑡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2096" y="4838420"/>
                    <a:ext cx="873508" cy="430887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5147608" y="4865931"/>
                    <a:ext cx="836383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7608" y="4865931"/>
                    <a:ext cx="836383" cy="430887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墨迹 4"/>
          <p:cNvSpPr/>
          <p:nvPr/>
        </p:nvSpPr>
        <p:spPr bwMode="auto">
          <a:xfrm>
            <a:off x="1701720" y="219240"/>
            <a:ext cx="3839760" cy="59180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7"/>
    </mc:Choice>
    <mc:Fallback>
      <p:transition spd="slow" advTm="17447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889453" y="19314"/>
          <a:ext cx="8302625" cy="679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2" name="" r:id="rId1" imgW="8048625" imgH="6581775" progId="Paint.Picture">
                  <p:embed/>
                </p:oleObj>
              </mc:Choice>
              <mc:Fallback>
                <p:oleObj name="" r:id="rId1" imgW="8048625" imgH="6581775" progId="Paint.Picture">
                  <p:embed/>
                  <p:pic>
                    <p:nvPicPr>
                      <p:cNvPr id="0" name="图片 49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453" y="19314"/>
                        <a:ext cx="8302625" cy="679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18EAA5-A907-43F0-AAA2-21488C3E5D81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3872160" y="1952280"/>
            <a:ext cx="7976160" cy="33148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40"/>
    </mc:Choice>
    <mc:Fallback>
      <p:transition spd="slow" advTm="3724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853708" y="3085641"/>
          <a:ext cx="7806972" cy="341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5" name="公式" r:id="rId1" imgW="61264800" imgH="22555200" progId="Equation.3">
                  <p:embed/>
                </p:oleObj>
              </mc:Choice>
              <mc:Fallback>
                <p:oleObj name="公式" r:id="rId1" imgW="61264800" imgH="22555200" progId="Equation.3">
                  <p:embed/>
                  <p:pic>
                    <p:nvPicPr>
                      <p:cNvPr id="0" name="图片 1218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3708" y="3085641"/>
                        <a:ext cx="7806972" cy="3411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35" name="Group 3"/>
          <p:cNvGrpSpPr/>
          <p:nvPr/>
        </p:nvGrpSpPr>
        <p:grpSpPr bwMode="auto">
          <a:xfrm>
            <a:off x="7131070" y="0"/>
            <a:ext cx="3510681" cy="3068976"/>
            <a:chOff x="0" y="0"/>
            <a:chExt cx="2343" cy="1392"/>
          </a:xfrm>
          <a:noFill/>
          <a:effectLst/>
        </p:grpSpPr>
        <p:sp>
          <p:nvSpPr>
            <p:cNvPr id="69637" name="Text Box 4"/>
            <p:cNvSpPr txBox="1">
              <a:spLocks noChangeArrowheads="1"/>
            </p:cNvSpPr>
            <p:nvPr/>
          </p:nvSpPr>
          <p:spPr bwMode="auto">
            <a:xfrm>
              <a:off x="1536" y="432"/>
              <a:ext cx="327" cy="1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PMingLiU" panose="02020500000000000000" pitchFamily="18" charset="-120"/>
                </a:rPr>
                <a:t>n+</a:t>
              </a:r>
              <a:endParaRPr lang="en-US" altLang="zh-CN" sz="1600" b="1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9638" name="Text Box 5"/>
            <p:cNvSpPr txBox="1">
              <a:spLocks noChangeArrowheads="1"/>
            </p:cNvSpPr>
            <p:nvPr/>
          </p:nvSpPr>
          <p:spPr bwMode="auto">
            <a:xfrm>
              <a:off x="144" y="1104"/>
              <a:ext cx="480" cy="1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(p-Si)</a:t>
              </a:r>
              <a:endParaRPr lang="en-US" altLang="zh-CN" sz="1600" b="1" dirty="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9639" name="Text Box 6"/>
            <p:cNvSpPr txBox="1">
              <a:spLocks noChangeArrowheads="1"/>
            </p:cNvSpPr>
            <p:nvPr/>
          </p:nvSpPr>
          <p:spPr bwMode="auto">
            <a:xfrm>
              <a:off x="528" y="0"/>
              <a:ext cx="480" cy="1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dirty="0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</a:t>
              </a:r>
              <a:r>
                <a:rPr lang="en-US" altLang="zh-CN" sz="2000" b="1" i="1" dirty="0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L</a:t>
              </a:r>
              <a:r>
                <a:rPr lang="en-US" altLang="zh-CN" sz="2000" b="1" i="1" baseline="-25000" dirty="0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D</a:t>
              </a:r>
              <a:endParaRPr lang="en-US" altLang="zh-CN" sz="2000" b="1" i="1" baseline="-25000" dirty="0">
                <a:solidFill>
                  <a:srgbClr val="800080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40" name="Text Box 7"/>
            <p:cNvSpPr txBox="1">
              <a:spLocks noChangeArrowheads="1"/>
            </p:cNvSpPr>
            <p:nvPr/>
          </p:nvSpPr>
          <p:spPr bwMode="auto">
            <a:xfrm>
              <a:off x="855" y="1069"/>
              <a:ext cx="1488" cy="2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Junction Depletion Region</a:t>
              </a:r>
              <a:endParaRPr lang="en-US" altLang="zh-CN" sz="1600" b="1" dirty="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9641" name="Arc 8"/>
            <p:cNvSpPr/>
            <p:nvPr/>
          </p:nvSpPr>
          <p:spPr bwMode="auto">
            <a:xfrm rot="10800000">
              <a:off x="960" y="336"/>
              <a:ext cx="384" cy="3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2" name="Arc 9"/>
            <p:cNvSpPr/>
            <p:nvPr/>
          </p:nvSpPr>
          <p:spPr bwMode="auto">
            <a:xfrm rot="10800000">
              <a:off x="528" y="864"/>
              <a:ext cx="576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3" name="Line 10"/>
            <p:cNvSpPr>
              <a:spLocks noChangeShapeType="1"/>
            </p:cNvSpPr>
            <p:nvPr/>
          </p:nvSpPr>
          <p:spPr bwMode="auto">
            <a:xfrm flipV="1">
              <a:off x="528" y="336"/>
              <a:ext cx="816" cy="528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4" name="Line 11"/>
            <p:cNvSpPr>
              <a:spLocks noChangeShapeType="1"/>
            </p:cNvSpPr>
            <p:nvPr/>
          </p:nvSpPr>
          <p:spPr bwMode="auto">
            <a:xfrm>
              <a:off x="1344" y="720"/>
              <a:ext cx="86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5" name="Line 12"/>
            <p:cNvSpPr>
              <a:spLocks noChangeShapeType="1"/>
            </p:cNvSpPr>
            <p:nvPr/>
          </p:nvSpPr>
          <p:spPr bwMode="auto">
            <a:xfrm>
              <a:off x="1104" y="1392"/>
              <a:ext cx="110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6" name="Line 13"/>
            <p:cNvSpPr>
              <a:spLocks noChangeShapeType="1"/>
            </p:cNvSpPr>
            <p:nvPr/>
          </p:nvSpPr>
          <p:spPr bwMode="auto">
            <a:xfrm flipV="1">
              <a:off x="528" y="336"/>
              <a:ext cx="0" cy="528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7" name="Line 14"/>
            <p:cNvSpPr>
              <a:spLocks noChangeShapeType="1"/>
            </p:cNvSpPr>
            <p:nvPr/>
          </p:nvSpPr>
          <p:spPr bwMode="auto">
            <a:xfrm>
              <a:off x="144" y="336"/>
              <a:ext cx="206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8" name="Line 15"/>
            <p:cNvSpPr>
              <a:spLocks noChangeShapeType="1"/>
            </p:cNvSpPr>
            <p:nvPr/>
          </p:nvSpPr>
          <p:spPr bwMode="auto">
            <a:xfrm flipV="1">
              <a:off x="528" y="576"/>
              <a:ext cx="528" cy="336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9" name="Line 16"/>
            <p:cNvSpPr>
              <a:spLocks noChangeShapeType="1"/>
            </p:cNvSpPr>
            <p:nvPr/>
          </p:nvSpPr>
          <p:spPr bwMode="auto">
            <a:xfrm flipV="1">
              <a:off x="1068" y="373"/>
              <a:ext cx="288" cy="192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0" name="Line 17"/>
            <p:cNvSpPr>
              <a:spLocks noChangeShapeType="1"/>
            </p:cNvSpPr>
            <p:nvPr/>
          </p:nvSpPr>
          <p:spPr bwMode="auto">
            <a:xfrm flipH="1">
              <a:off x="144" y="864"/>
              <a:ext cx="38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1" name="Line 18"/>
            <p:cNvSpPr>
              <a:spLocks noChangeShapeType="1"/>
            </p:cNvSpPr>
            <p:nvPr/>
          </p:nvSpPr>
          <p:spPr bwMode="auto">
            <a:xfrm>
              <a:off x="421" y="336"/>
              <a:ext cx="0" cy="528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2" name="Line 19"/>
            <p:cNvSpPr>
              <a:spLocks noChangeShapeType="1"/>
            </p:cNvSpPr>
            <p:nvPr/>
          </p:nvSpPr>
          <p:spPr bwMode="auto">
            <a:xfrm flipV="1">
              <a:off x="528" y="96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3" name="Line 20"/>
            <p:cNvSpPr>
              <a:spLocks noChangeShapeType="1"/>
            </p:cNvSpPr>
            <p:nvPr/>
          </p:nvSpPr>
          <p:spPr bwMode="auto">
            <a:xfrm>
              <a:off x="528" y="240"/>
              <a:ext cx="432" cy="0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4" name="Line 21"/>
            <p:cNvSpPr>
              <a:spLocks noChangeShapeType="1"/>
            </p:cNvSpPr>
            <p:nvPr/>
          </p:nvSpPr>
          <p:spPr bwMode="auto">
            <a:xfrm>
              <a:off x="960" y="240"/>
              <a:ext cx="384" cy="0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5" name="Line 22"/>
            <p:cNvSpPr>
              <a:spLocks noChangeShapeType="1"/>
            </p:cNvSpPr>
            <p:nvPr/>
          </p:nvSpPr>
          <p:spPr bwMode="auto">
            <a:xfrm flipV="1">
              <a:off x="960" y="96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6" name="Line 23"/>
            <p:cNvSpPr>
              <a:spLocks noChangeShapeType="1"/>
            </p:cNvSpPr>
            <p:nvPr/>
          </p:nvSpPr>
          <p:spPr bwMode="auto">
            <a:xfrm flipV="1">
              <a:off x="1344" y="96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7" name="Line 24"/>
            <p:cNvSpPr>
              <a:spLocks noChangeShapeType="1"/>
            </p:cNvSpPr>
            <p:nvPr/>
          </p:nvSpPr>
          <p:spPr bwMode="auto">
            <a:xfrm>
              <a:off x="528" y="336"/>
              <a:ext cx="816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8" name="Text Box 25"/>
            <p:cNvSpPr txBox="1">
              <a:spLocks noChangeArrowheads="1"/>
            </p:cNvSpPr>
            <p:nvPr/>
          </p:nvSpPr>
          <p:spPr bwMode="auto">
            <a:xfrm rot="19687225">
              <a:off x="629" y="686"/>
              <a:ext cx="480" cy="1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dmax</a:t>
              </a:r>
              <a:endParaRPr lang="en-US" altLang="zh-CN" sz="2000" b="1" i="1" baseline="-25000" dirty="0">
                <a:solidFill>
                  <a:srgbClr val="800080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59" name="Text Box 26"/>
            <p:cNvSpPr txBox="1">
              <a:spLocks noChangeArrowheads="1"/>
            </p:cNvSpPr>
            <p:nvPr/>
          </p:nvSpPr>
          <p:spPr bwMode="auto">
            <a:xfrm>
              <a:off x="912" y="0"/>
              <a:ext cx="480" cy="1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j</a:t>
              </a:r>
              <a:endParaRPr lang="en-US" altLang="zh-CN" sz="2000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60" name="Text Box 27"/>
            <p:cNvSpPr txBox="1">
              <a:spLocks noChangeArrowheads="1"/>
            </p:cNvSpPr>
            <p:nvPr/>
          </p:nvSpPr>
          <p:spPr bwMode="auto">
            <a:xfrm rot="19471479">
              <a:off x="1008" y="428"/>
              <a:ext cx="480" cy="1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j</a:t>
              </a:r>
              <a:endParaRPr lang="en-US" altLang="zh-CN" sz="2000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61" name="Text Box 28"/>
            <p:cNvSpPr txBox="1">
              <a:spLocks noChangeArrowheads="1"/>
            </p:cNvSpPr>
            <p:nvPr/>
          </p:nvSpPr>
          <p:spPr bwMode="auto">
            <a:xfrm>
              <a:off x="0" y="462"/>
              <a:ext cx="457" cy="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dmax</a:t>
              </a:r>
              <a:endParaRPr lang="en-US" altLang="zh-CN" sz="2000" b="1" i="1" baseline="-25000" dirty="0">
                <a:solidFill>
                  <a:srgbClr val="800080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</p:grpSp>
      <p:sp>
        <p:nvSpPr>
          <p:cNvPr id="6963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A9704D-D939-4CD4-98CB-B62B25543466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781807" y="299292"/>
                <a:ext cx="444806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假设：结耗尽区和沟道下的耗尽区同样宽度，即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耗尽层上的压降相应于二倍的费米势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07" y="299292"/>
                <a:ext cx="4448069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14" t="-9" r="1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墨迹 1"/>
          <p:cNvSpPr/>
          <p:nvPr/>
        </p:nvSpPr>
        <p:spPr bwMode="auto">
          <a:xfrm>
            <a:off x="7983360" y="473400"/>
            <a:ext cx="2034720" cy="53377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2"/>
    </mc:Choice>
    <mc:Fallback>
      <p:transition spd="slow" advTm="14772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1865313" y="233364"/>
            <a:ext cx="2474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hlink"/>
                </a:solidFill>
                <a:latin typeface="Times New Roman" panose="02020603050405020304" pitchFamily="18" charset="0"/>
              </a:rPr>
              <a:t>沟道变窄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2422525" y="10112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72709" name="Group 5"/>
          <p:cNvGrpSpPr/>
          <p:nvPr/>
        </p:nvGrpSpPr>
        <p:grpSpPr bwMode="auto">
          <a:xfrm>
            <a:off x="2849687" y="1763889"/>
            <a:ext cx="6248400" cy="2971800"/>
            <a:chOff x="0" y="0"/>
            <a:chExt cx="3936" cy="1872"/>
          </a:xfrm>
        </p:grpSpPr>
        <p:sp>
          <p:nvSpPr>
            <p:cNvPr id="72711" name="AutoShape 6"/>
            <p:cNvSpPr>
              <a:spLocks noChangeArrowheads="1"/>
            </p:cNvSpPr>
            <p:nvPr/>
          </p:nvSpPr>
          <p:spPr bwMode="auto">
            <a:xfrm rot="-5400000">
              <a:off x="1296" y="-768"/>
              <a:ext cx="1632" cy="3648"/>
            </a:xfrm>
            <a:prstGeom prst="cube">
              <a:avLst>
                <a:gd name="adj" fmla="val 56116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2" name="AutoShape 7" descr="30%"/>
            <p:cNvSpPr>
              <a:spLocks noChangeArrowheads="1"/>
            </p:cNvSpPr>
            <p:nvPr/>
          </p:nvSpPr>
          <p:spPr bwMode="auto">
            <a:xfrm rot="-5400000">
              <a:off x="1608" y="-1176"/>
              <a:ext cx="1008" cy="3648"/>
            </a:xfrm>
            <a:prstGeom prst="cube">
              <a:avLst>
                <a:gd name="adj" fmla="val 89977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13" name="AutoShape 8" descr="30%"/>
            <p:cNvSpPr>
              <a:spLocks noChangeArrowheads="1"/>
            </p:cNvSpPr>
            <p:nvPr/>
          </p:nvSpPr>
          <p:spPr bwMode="auto">
            <a:xfrm rot="-5400000">
              <a:off x="2616" y="-264"/>
              <a:ext cx="1008" cy="1632"/>
            </a:xfrm>
            <a:prstGeom prst="cube">
              <a:avLst>
                <a:gd name="adj" fmla="val 89977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4" name="AutoShape 9" descr="30%"/>
            <p:cNvSpPr>
              <a:spLocks noChangeArrowheads="1"/>
            </p:cNvSpPr>
            <p:nvPr/>
          </p:nvSpPr>
          <p:spPr bwMode="auto">
            <a:xfrm rot="-5400000">
              <a:off x="1584" y="-576"/>
              <a:ext cx="336" cy="1584"/>
            </a:xfrm>
            <a:prstGeom prst="cube">
              <a:avLst>
                <a:gd name="adj" fmla="val 69995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5" name="AutoShape 10"/>
            <p:cNvSpPr>
              <a:spLocks noChangeArrowheads="1"/>
            </p:cNvSpPr>
            <p:nvPr/>
          </p:nvSpPr>
          <p:spPr bwMode="auto">
            <a:xfrm rot="-5400000">
              <a:off x="2832" y="336"/>
              <a:ext cx="576" cy="672"/>
            </a:xfrm>
            <a:prstGeom prst="cube">
              <a:avLst>
                <a:gd name="adj" fmla="val 74778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6" name="AutoShape 11"/>
            <p:cNvSpPr>
              <a:spLocks noChangeArrowheads="1"/>
            </p:cNvSpPr>
            <p:nvPr/>
          </p:nvSpPr>
          <p:spPr bwMode="auto">
            <a:xfrm rot="-5400000">
              <a:off x="2088" y="-72"/>
              <a:ext cx="528" cy="1728"/>
            </a:xfrm>
            <a:prstGeom prst="cube">
              <a:avLst>
                <a:gd name="adj" fmla="val 82954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7" name="AutoShape 12" descr="30%"/>
            <p:cNvSpPr>
              <a:spLocks noChangeArrowheads="1"/>
            </p:cNvSpPr>
            <p:nvPr/>
          </p:nvSpPr>
          <p:spPr bwMode="auto">
            <a:xfrm rot="-5400000">
              <a:off x="600" y="-264"/>
              <a:ext cx="1008" cy="1632"/>
            </a:xfrm>
            <a:prstGeom prst="cube">
              <a:avLst>
                <a:gd name="adj" fmla="val 89977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8" name="AutoShape 13"/>
            <p:cNvSpPr>
              <a:spLocks noChangeArrowheads="1"/>
            </p:cNvSpPr>
            <p:nvPr/>
          </p:nvSpPr>
          <p:spPr bwMode="auto">
            <a:xfrm rot="-5400000">
              <a:off x="1296" y="336"/>
              <a:ext cx="576" cy="672"/>
            </a:xfrm>
            <a:prstGeom prst="cube">
              <a:avLst>
                <a:gd name="adj" fmla="val 74778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9" name="Arc 14"/>
            <p:cNvSpPr/>
            <p:nvPr/>
          </p:nvSpPr>
          <p:spPr bwMode="auto">
            <a:xfrm rot="10800000">
              <a:off x="1728" y="1152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15"/>
            <p:cNvSpPr>
              <a:spLocks noChangeShapeType="1"/>
            </p:cNvSpPr>
            <p:nvPr/>
          </p:nvSpPr>
          <p:spPr bwMode="auto">
            <a:xfrm>
              <a:off x="1920" y="1344"/>
              <a:ext cx="12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1" name="Line 16"/>
            <p:cNvSpPr>
              <a:spLocks noChangeShapeType="1"/>
            </p:cNvSpPr>
            <p:nvPr/>
          </p:nvSpPr>
          <p:spPr bwMode="auto">
            <a:xfrm flipV="1">
              <a:off x="1920" y="1152"/>
              <a:ext cx="0" cy="336"/>
            </a:xfrm>
            <a:prstGeom prst="line">
              <a:avLst/>
            </a:prstGeom>
            <a:noFill/>
            <a:ln w="12700" cap="rnd">
              <a:solidFill>
                <a:srgbClr val="99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2" name="Line 17"/>
            <p:cNvSpPr>
              <a:spLocks noChangeShapeType="1"/>
            </p:cNvSpPr>
            <p:nvPr/>
          </p:nvSpPr>
          <p:spPr bwMode="auto">
            <a:xfrm flipV="1">
              <a:off x="3216" y="1152"/>
              <a:ext cx="0" cy="336"/>
            </a:xfrm>
            <a:prstGeom prst="line">
              <a:avLst/>
            </a:prstGeom>
            <a:noFill/>
            <a:ln w="12700" cap="rnd">
              <a:solidFill>
                <a:srgbClr val="99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3" name="Arc 18"/>
            <p:cNvSpPr/>
            <p:nvPr/>
          </p:nvSpPr>
          <p:spPr bwMode="auto">
            <a:xfrm rot="5400000">
              <a:off x="3216" y="1152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AutoShape 19"/>
            <p:cNvSpPr>
              <a:spLocks noChangeArrowheads="1"/>
            </p:cNvSpPr>
            <p:nvPr/>
          </p:nvSpPr>
          <p:spPr bwMode="auto">
            <a:xfrm rot="-2876177">
              <a:off x="2803" y="362"/>
              <a:ext cx="241" cy="605"/>
            </a:xfrm>
            <a:prstGeom prst="parallelogram">
              <a:avLst>
                <a:gd name="adj" fmla="val 18333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25" name="AutoShape 20"/>
            <p:cNvSpPr>
              <a:spLocks noChangeArrowheads="1"/>
            </p:cNvSpPr>
            <p:nvPr/>
          </p:nvSpPr>
          <p:spPr bwMode="auto">
            <a:xfrm rot="-5400000">
              <a:off x="3072" y="816"/>
              <a:ext cx="144" cy="144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26" name="Line 21"/>
            <p:cNvSpPr>
              <a:spLocks noChangeShapeType="1"/>
            </p:cNvSpPr>
            <p:nvPr/>
          </p:nvSpPr>
          <p:spPr bwMode="auto">
            <a:xfrm>
              <a:off x="1920" y="1440"/>
              <a:ext cx="1296" cy="0"/>
            </a:xfrm>
            <a:prstGeom prst="line">
              <a:avLst/>
            </a:prstGeom>
            <a:noFill/>
            <a:ln w="19050">
              <a:solidFill>
                <a:srgbClr val="99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7" name="Line 22"/>
            <p:cNvSpPr>
              <a:spLocks noChangeShapeType="1"/>
            </p:cNvSpPr>
            <p:nvPr/>
          </p:nvSpPr>
          <p:spPr bwMode="auto">
            <a:xfrm>
              <a:off x="2592" y="1152"/>
              <a:ext cx="0" cy="19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8" name="Line 23"/>
            <p:cNvSpPr>
              <a:spLocks noChangeShapeType="1"/>
            </p:cNvSpPr>
            <p:nvPr/>
          </p:nvSpPr>
          <p:spPr bwMode="auto">
            <a:xfrm>
              <a:off x="2256" y="960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9" name="Line 24"/>
            <p:cNvSpPr>
              <a:spLocks noChangeShapeType="1"/>
            </p:cNvSpPr>
            <p:nvPr/>
          </p:nvSpPr>
          <p:spPr bwMode="auto">
            <a:xfrm>
              <a:off x="2256" y="1152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0" name="Line 25"/>
            <p:cNvSpPr>
              <a:spLocks noChangeShapeType="1"/>
            </p:cNvSpPr>
            <p:nvPr/>
          </p:nvSpPr>
          <p:spPr bwMode="auto">
            <a:xfrm flipH="1">
              <a:off x="1584" y="1248"/>
              <a:ext cx="288" cy="19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1" name="Line 26"/>
            <p:cNvSpPr>
              <a:spLocks noChangeShapeType="1"/>
            </p:cNvSpPr>
            <p:nvPr/>
          </p:nvSpPr>
          <p:spPr bwMode="auto">
            <a:xfrm>
              <a:off x="3264" y="1200"/>
              <a:ext cx="192" cy="19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720" y="1056"/>
              <a:ext cx="672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 flipH="1">
              <a:off x="3072" y="192"/>
              <a:ext cx="336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4" name="Line 29"/>
            <p:cNvSpPr>
              <a:spLocks noChangeShapeType="1"/>
            </p:cNvSpPr>
            <p:nvPr/>
          </p:nvSpPr>
          <p:spPr bwMode="auto">
            <a:xfrm>
              <a:off x="1872" y="240"/>
              <a:ext cx="4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5" name="Line 30"/>
            <p:cNvSpPr>
              <a:spLocks noChangeShapeType="1"/>
            </p:cNvSpPr>
            <p:nvPr/>
          </p:nvSpPr>
          <p:spPr bwMode="auto">
            <a:xfrm>
              <a:off x="1200" y="9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6" name="Line 31"/>
            <p:cNvSpPr>
              <a:spLocks noChangeShapeType="1"/>
            </p:cNvSpPr>
            <p:nvPr/>
          </p:nvSpPr>
          <p:spPr bwMode="auto">
            <a:xfrm>
              <a:off x="288" y="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7" name="Line 32"/>
            <p:cNvSpPr>
              <a:spLocks noChangeShapeType="1"/>
            </p:cNvSpPr>
            <p:nvPr/>
          </p:nvSpPr>
          <p:spPr bwMode="auto">
            <a:xfrm>
              <a:off x="3936" y="9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8" name="Line 33"/>
            <p:cNvSpPr>
              <a:spLocks noChangeShapeType="1"/>
            </p:cNvSpPr>
            <p:nvPr/>
          </p:nvSpPr>
          <p:spPr bwMode="auto">
            <a:xfrm>
              <a:off x="288" y="48"/>
              <a:ext cx="912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9" name="Line 34"/>
            <p:cNvSpPr>
              <a:spLocks noChangeShapeType="1"/>
            </p:cNvSpPr>
            <p:nvPr/>
          </p:nvSpPr>
          <p:spPr bwMode="auto">
            <a:xfrm>
              <a:off x="3024" y="48"/>
              <a:ext cx="912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0" name="Line 35"/>
            <p:cNvSpPr>
              <a:spLocks noChangeShapeType="1"/>
            </p:cNvSpPr>
            <p:nvPr/>
          </p:nvSpPr>
          <p:spPr bwMode="auto">
            <a:xfrm flipH="1">
              <a:off x="288" y="48"/>
              <a:ext cx="27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1" name="Line 36"/>
            <p:cNvSpPr>
              <a:spLocks noChangeShapeType="1"/>
            </p:cNvSpPr>
            <p:nvPr/>
          </p:nvSpPr>
          <p:spPr bwMode="auto">
            <a:xfrm>
              <a:off x="1248" y="288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2" name="Line 37"/>
            <p:cNvSpPr>
              <a:spLocks noChangeShapeType="1"/>
            </p:cNvSpPr>
            <p:nvPr/>
          </p:nvSpPr>
          <p:spPr bwMode="auto">
            <a:xfrm>
              <a:off x="2544" y="2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3" name="Line 38"/>
            <p:cNvSpPr>
              <a:spLocks noChangeShapeType="1"/>
            </p:cNvSpPr>
            <p:nvPr/>
          </p:nvSpPr>
          <p:spPr bwMode="auto">
            <a:xfrm>
              <a:off x="2544" y="384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4" name="Line 39"/>
            <p:cNvSpPr>
              <a:spLocks noChangeShapeType="1"/>
            </p:cNvSpPr>
            <p:nvPr/>
          </p:nvSpPr>
          <p:spPr bwMode="auto">
            <a:xfrm flipH="1">
              <a:off x="1296" y="384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5" name="Line 40"/>
            <p:cNvSpPr>
              <a:spLocks noChangeShapeType="1"/>
            </p:cNvSpPr>
            <p:nvPr/>
          </p:nvSpPr>
          <p:spPr bwMode="auto">
            <a:xfrm flipH="1">
              <a:off x="3216" y="96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6" name="Line 41"/>
            <p:cNvSpPr>
              <a:spLocks noChangeShapeType="1"/>
            </p:cNvSpPr>
            <p:nvPr/>
          </p:nvSpPr>
          <p:spPr bwMode="auto">
            <a:xfrm>
              <a:off x="1248" y="288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7" name="Line 42"/>
            <p:cNvSpPr>
              <a:spLocks noChangeShapeType="1"/>
            </p:cNvSpPr>
            <p:nvPr/>
          </p:nvSpPr>
          <p:spPr bwMode="auto">
            <a:xfrm flipH="1">
              <a:off x="1200" y="96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8" name="AutoShape 43"/>
            <p:cNvSpPr>
              <a:spLocks noChangeArrowheads="1"/>
            </p:cNvSpPr>
            <p:nvPr/>
          </p:nvSpPr>
          <p:spPr bwMode="auto">
            <a:xfrm>
              <a:off x="1920" y="816"/>
              <a:ext cx="192" cy="144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49" name="Line 44"/>
            <p:cNvSpPr>
              <a:spLocks noChangeShapeType="1"/>
            </p:cNvSpPr>
            <p:nvPr/>
          </p:nvSpPr>
          <p:spPr bwMode="auto">
            <a:xfrm>
              <a:off x="1920" y="81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0" name="Line 45"/>
            <p:cNvSpPr>
              <a:spLocks noChangeShapeType="1"/>
            </p:cNvSpPr>
            <p:nvPr/>
          </p:nvSpPr>
          <p:spPr bwMode="auto">
            <a:xfrm>
              <a:off x="1680" y="81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1" name="Line 46"/>
            <p:cNvSpPr>
              <a:spLocks noChangeShapeType="1"/>
            </p:cNvSpPr>
            <p:nvPr/>
          </p:nvSpPr>
          <p:spPr bwMode="auto">
            <a:xfrm flipV="1">
              <a:off x="1680" y="81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2" name="Line 47"/>
            <p:cNvSpPr>
              <a:spLocks noChangeShapeType="1"/>
            </p:cNvSpPr>
            <p:nvPr/>
          </p:nvSpPr>
          <p:spPr bwMode="auto">
            <a:xfrm flipV="1">
              <a:off x="1248" y="38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3" name="Line 48"/>
            <p:cNvSpPr>
              <a:spLocks noChangeShapeType="1"/>
            </p:cNvSpPr>
            <p:nvPr/>
          </p:nvSpPr>
          <p:spPr bwMode="auto">
            <a:xfrm flipV="1">
              <a:off x="3456" y="81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4" name="Line 49"/>
            <p:cNvSpPr>
              <a:spLocks noChangeShapeType="1"/>
            </p:cNvSpPr>
            <p:nvPr/>
          </p:nvSpPr>
          <p:spPr bwMode="auto">
            <a:xfrm>
              <a:off x="1248" y="384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5" name="Line 50"/>
            <p:cNvSpPr>
              <a:spLocks noChangeShapeType="1"/>
            </p:cNvSpPr>
            <p:nvPr/>
          </p:nvSpPr>
          <p:spPr bwMode="auto">
            <a:xfrm>
              <a:off x="1248" y="528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6" name="Line 51"/>
            <p:cNvSpPr>
              <a:spLocks noChangeShapeType="1"/>
            </p:cNvSpPr>
            <p:nvPr/>
          </p:nvSpPr>
          <p:spPr bwMode="auto">
            <a:xfrm>
              <a:off x="1488" y="384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7" name="Line 52"/>
            <p:cNvSpPr>
              <a:spLocks noChangeShapeType="1"/>
            </p:cNvSpPr>
            <p:nvPr/>
          </p:nvSpPr>
          <p:spPr bwMode="auto">
            <a:xfrm flipV="1">
              <a:off x="3072" y="816"/>
              <a:ext cx="144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8" name="Line 53"/>
            <p:cNvSpPr>
              <a:spLocks noChangeShapeType="1"/>
            </p:cNvSpPr>
            <p:nvPr/>
          </p:nvSpPr>
          <p:spPr bwMode="auto">
            <a:xfrm>
              <a:off x="3216" y="81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9" name="Line 54"/>
            <p:cNvSpPr>
              <a:spLocks noChangeShapeType="1"/>
            </p:cNvSpPr>
            <p:nvPr/>
          </p:nvSpPr>
          <p:spPr bwMode="auto">
            <a:xfrm>
              <a:off x="3024" y="384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0" name="Line 55"/>
            <p:cNvSpPr>
              <a:spLocks noChangeShapeType="1"/>
            </p:cNvSpPr>
            <p:nvPr/>
          </p:nvSpPr>
          <p:spPr bwMode="auto">
            <a:xfrm flipH="1">
              <a:off x="1920" y="1056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1" name="Text Box 56"/>
            <p:cNvSpPr txBox="1">
              <a:spLocks noChangeArrowheads="1"/>
            </p:cNvSpPr>
            <p:nvPr/>
          </p:nvSpPr>
          <p:spPr bwMode="auto">
            <a:xfrm>
              <a:off x="1200" y="1392"/>
              <a:ext cx="7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 b="1" i="1">
                  <a:solidFill>
                    <a:schemeClr val="accent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Q</a:t>
              </a:r>
              <a:r>
                <a:rPr lang="en-US" altLang="zh-CN" sz="1400" b="1" i="1" baseline="-25000">
                  <a:solidFill>
                    <a:schemeClr val="accent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NC</a:t>
              </a:r>
              <a:endParaRPr lang="en-US" altLang="zh-CN" sz="1400" b="1" i="1" baseline="-25000">
                <a:solidFill>
                  <a:schemeClr val="accent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2" name="Text Box 57"/>
            <p:cNvSpPr txBox="1">
              <a:spLocks noChangeArrowheads="1"/>
            </p:cNvSpPr>
            <p:nvPr/>
          </p:nvSpPr>
          <p:spPr bwMode="auto">
            <a:xfrm>
              <a:off x="3120" y="1392"/>
              <a:ext cx="7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 b="1" i="1">
                  <a:solidFill>
                    <a:schemeClr val="accent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Q</a:t>
              </a:r>
              <a:r>
                <a:rPr lang="en-US" altLang="zh-CN" sz="1400" b="1" i="1" baseline="-25000">
                  <a:solidFill>
                    <a:schemeClr val="accent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NC</a:t>
              </a:r>
              <a:endParaRPr lang="en-US" altLang="zh-CN" sz="1400" b="1" i="1" baseline="-25000">
                <a:solidFill>
                  <a:schemeClr val="accent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3" name="Text Box 58"/>
            <p:cNvSpPr txBox="1">
              <a:spLocks noChangeArrowheads="1"/>
            </p:cNvSpPr>
            <p:nvPr/>
          </p:nvSpPr>
          <p:spPr bwMode="auto">
            <a:xfrm>
              <a:off x="2352" y="1152"/>
              <a:ext cx="7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x</a:t>
              </a:r>
              <a:r>
                <a:rPr lang="en-US" altLang="zh-CN" sz="14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dm</a:t>
              </a:r>
              <a:endParaRPr lang="en-US" altLang="zh-CN" sz="1400" b="1" i="1" baseline="-2500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4" name="Text Box 59"/>
            <p:cNvSpPr txBox="1">
              <a:spLocks noChangeArrowheads="1"/>
            </p:cNvSpPr>
            <p:nvPr/>
          </p:nvSpPr>
          <p:spPr bwMode="auto">
            <a:xfrm>
              <a:off x="2232" y="1440"/>
              <a:ext cx="7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 b="1" i="1">
                  <a:solidFill>
                    <a:srgbClr val="990000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W</a:t>
              </a:r>
              <a:endParaRPr lang="en-US" altLang="zh-CN" sz="1400" b="1" i="1" baseline="-25000">
                <a:solidFill>
                  <a:srgbClr val="990000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5" name="Text Box 60"/>
            <p:cNvSpPr txBox="1">
              <a:spLocks noChangeArrowheads="1"/>
            </p:cNvSpPr>
            <p:nvPr/>
          </p:nvSpPr>
          <p:spPr bwMode="auto">
            <a:xfrm>
              <a:off x="1968" y="816"/>
              <a:ext cx="11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Thin Gate Oxide</a:t>
              </a:r>
              <a:endParaRPr lang="en-US" altLang="zh-CN" sz="1400" baseline="-25000">
                <a:solidFill>
                  <a:schemeClr val="bg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6" name="Text Box 61"/>
            <p:cNvSpPr txBox="1">
              <a:spLocks noChangeArrowheads="1"/>
            </p:cNvSpPr>
            <p:nvPr/>
          </p:nvSpPr>
          <p:spPr bwMode="auto">
            <a:xfrm>
              <a:off x="0" y="1632"/>
              <a:ext cx="11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PMingLiU" panose="02020500000000000000" pitchFamily="18" charset="-120"/>
                </a:rPr>
                <a:t>Thick Field Oxide</a:t>
              </a:r>
              <a:endParaRPr lang="en-US" altLang="zh-CN" sz="1400" baseline="-250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7" name="Text Box 62"/>
            <p:cNvSpPr txBox="1">
              <a:spLocks noChangeArrowheads="1"/>
            </p:cNvSpPr>
            <p:nvPr/>
          </p:nvSpPr>
          <p:spPr bwMode="auto">
            <a:xfrm>
              <a:off x="1488" y="1632"/>
              <a:ext cx="11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PMingLiU" panose="02020500000000000000" pitchFamily="18" charset="-120"/>
                </a:rPr>
                <a:t>Substrate (p)</a:t>
              </a:r>
              <a:endParaRPr lang="en-US" altLang="zh-CN" sz="1400" baseline="-250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8" name="Text Box 63"/>
            <p:cNvSpPr txBox="1">
              <a:spLocks noChangeArrowheads="1"/>
            </p:cNvSpPr>
            <p:nvPr/>
          </p:nvSpPr>
          <p:spPr bwMode="auto">
            <a:xfrm>
              <a:off x="3168" y="0"/>
              <a:ext cx="5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PMingLiU" panose="02020500000000000000" pitchFamily="18" charset="-120"/>
                </a:rPr>
                <a:t>Gate</a:t>
              </a:r>
              <a:endParaRPr lang="en-US" altLang="zh-CN" sz="1400" baseline="-250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9" name="Text Box 64"/>
            <p:cNvSpPr txBox="1">
              <a:spLocks noChangeArrowheads="1"/>
            </p:cNvSpPr>
            <p:nvPr/>
          </p:nvSpPr>
          <p:spPr bwMode="auto">
            <a:xfrm>
              <a:off x="1296" y="96"/>
              <a:ext cx="10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>
                  <a:latin typeface="Times New Roman" panose="02020603050405020304" pitchFamily="18" charset="0"/>
                  <a:ea typeface="PMingLiU" panose="02020500000000000000" pitchFamily="18" charset="-120"/>
                </a:rPr>
                <a:t>Drain Diffusion (n</a:t>
              </a:r>
              <a:r>
                <a:rPr lang="en-US" altLang="zh-CN" sz="1400" baseline="30000">
                  <a:latin typeface="Times New Roman" panose="02020603050405020304" pitchFamily="18" charset="0"/>
                  <a:ea typeface="PMingLiU" panose="02020500000000000000" pitchFamily="18" charset="-120"/>
                </a:rPr>
                <a:t>+</a:t>
              </a:r>
              <a:r>
                <a:rPr lang="en-US" altLang="zh-CN" sz="1400">
                  <a:latin typeface="Times New Roman" panose="02020603050405020304" pitchFamily="18" charset="0"/>
                  <a:ea typeface="PMingLiU" panose="02020500000000000000" pitchFamily="18" charset="-120"/>
                </a:rPr>
                <a:t>)</a:t>
              </a:r>
              <a:endParaRPr lang="en-US" altLang="zh-CN" sz="1400" baseline="-250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70" name="Line 65"/>
            <p:cNvSpPr>
              <a:spLocks noChangeShapeType="1"/>
            </p:cNvSpPr>
            <p:nvPr/>
          </p:nvSpPr>
          <p:spPr bwMode="auto">
            <a:xfrm>
              <a:off x="288" y="240"/>
              <a:ext cx="912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71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575742-8408-41E6-8894-A75EC6B2D935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5676840" y="3567600"/>
            <a:ext cx="5169240" cy="23270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78"/>
    </mc:Choice>
    <mc:Fallback>
      <p:transition spd="slow" advTm="34078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9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0" y="1539876"/>
          <a:ext cx="4546600" cy="350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4" name="" r:id="rId1" imgW="5638800" imgH="4352925" progId="Paint.Picture">
                  <p:embed/>
                </p:oleObj>
              </mc:Choice>
              <mc:Fallback>
                <p:oleObj name="" r:id="rId1" imgW="5638800" imgH="4352925" progId="Paint.Picture">
                  <p:embed/>
                  <p:pic>
                    <p:nvPicPr>
                      <p:cNvPr id="0" name="图片 50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39876"/>
                        <a:ext cx="4546600" cy="350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411021" y="1417639"/>
          <a:ext cx="4038600" cy="403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5" name="" r:id="rId3" imgW="4629150" imgH="4619625" progId="Paint.Picture">
                  <p:embed/>
                </p:oleObj>
              </mc:Choice>
              <mc:Fallback>
                <p:oleObj name="" r:id="rId3" imgW="4629150" imgH="4619625" progId="Paint.Picture">
                  <p:embed/>
                  <p:pic>
                    <p:nvPicPr>
                      <p:cNvPr id="0" name="图片 50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021" y="1417639"/>
                        <a:ext cx="4038600" cy="403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597025" y="5319713"/>
            <a:ext cx="4140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Verdana" panose="020B0604030504040204" pitchFamily="34" charset="0"/>
              </a:rPr>
              <a:t>长沟道亚阈区理想情况下能带图，漏源电压小，漏源间较大的势垒限制了电流的大小</a:t>
            </a: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816725" y="5815014"/>
            <a:ext cx="3448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Verdana" panose="020B0604030504040204" pitchFamily="34" charset="0"/>
              </a:rPr>
              <a:t>短沟道发生穿通后的能带图。源漏势垒降低</a:t>
            </a: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8090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922C1D-C1F1-4739-8BE0-EBE34D8A091F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313" y="214313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err="1" smtClean="0">
                <a:solidFill>
                  <a:srgbClr val="FF0000"/>
                </a:solidFill>
              </a:rPr>
              <a:t>DIBL</a:t>
            </a:r>
            <a:r>
              <a:rPr lang="zh-CN" altLang="en-US" sz="4000" dirty="0" smtClean="0">
                <a:solidFill>
                  <a:srgbClr val="FF0000"/>
                </a:solidFill>
              </a:rPr>
              <a:t>效应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墨迹 2"/>
          <p:cNvSpPr/>
          <p:nvPr/>
        </p:nvSpPr>
        <p:spPr bwMode="auto">
          <a:xfrm>
            <a:off x="493920" y="795240"/>
            <a:ext cx="10894680" cy="37177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05"/>
    </mc:Choice>
    <mc:Fallback>
      <p:transition spd="slow" advTm="33805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2560290" y="6001238"/>
            <a:ext cx="76505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Verdana" panose="020B0604030504040204" pitchFamily="34" charset="0"/>
              </a:rPr>
              <a:t>电流是势垒高度的指数函数，电流急剧增加。</a:t>
            </a:r>
            <a:r>
              <a:rPr lang="zh-CN" altLang="en-US" sz="1800" dirty="0">
                <a:latin typeface="Verdana" panose="020B0604030504040204" pitchFamily="34" charset="0"/>
              </a:rPr>
              <a:t> </a:t>
            </a:r>
            <a:endParaRPr lang="zh-CN" altLang="en-US" sz="1800" dirty="0">
              <a:latin typeface="Verdana" panose="020B0604030504040204" pitchFamily="34" charset="0"/>
            </a:endParaRPr>
          </a:p>
        </p:txBody>
      </p:sp>
      <p:sp>
        <p:nvSpPr>
          <p:cNvPr id="8192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DEFAD9-1F29-449B-9558-227F0428195B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95" y="-175980"/>
            <a:ext cx="7650510" cy="6115612"/>
          </a:xfrm>
          <a:prstGeom prst="rect">
            <a:avLst/>
          </a:prstGeom>
        </p:spPr>
      </p:pic>
      <p:sp>
        <p:nvSpPr>
          <p:cNvPr id="2" name="墨迹 1"/>
          <p:cNvSpPr/>
          <p:nvPr/>
        </p:nvSpPr>
        <p:spPr bwMode="auto">
          <a:xfrm>
            <a:off x="3906360" y="-137520"/>
            <a:ext cx="7760160" cy="48297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03"/>
    </mc:Choice>
    <mc:Fallback>
      <p:transition spd="slow" advTm="65603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423100" y="2483937"/>
            <a:ext cx="77724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kern="0" dirty="0">
                <a:solidFill>
                  <a:srgbClr val="FF0000"/>
                </a:solidFill>
              </a:rPr>
              <a:t>6</a:t>
            </a:r>
            <a:r>
              <a:rPr lang="zh-CN" altLang="en-US" kern="0" dirty="0">
                <a:solidFill>
                  <a:srgbClr val="FF0000"/>
                </a:solidFill>
              </a:rPr>
              <a:t>、高场效应</a:t>
            </a:r>
            <a:r>
              <a:rPr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kern="0" dirty="0">
                <a:solidFill>
                  <a:srgbClr val="FF0000"/>
                </a:solidFill>
              </a:rPr>
              <a:t>热电子效应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eaLnBrk="1" hangingPunct="1"/>
            <a:endParaRPr lang="zh-CN" altLang="en-US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7"/>
    </mc:Choice>
    <mc:Fallback>
      <p:transition spd="slow" advTm="2767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DA7586-A564-4B43-AA92-4D6AE6F152C4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737" y="1720750"/>
            <a:ext cx="7875525" cy="5171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"/>
    </mc:Choice>
    <mc:Fallback>
      <p:transition spd="slow" advTm="2872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碰撞电离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7577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2538" y="1846264"/>
            <a:ext cx="6432550" cy="4052887"/>
          </a:xfrm>
          <a:noFill/>
        </p:spPr>
      </p:pic>
      <p:sp>
        <p:nvSpPr>
          <p:cNvPr id="7578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4954F5-3EAE-443E-900D-C2486E3EE3DF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2"/>
    </mc:Choice>
    <mc:Fallback>
      <p:transition spd="slow" advTm="554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1064" y="106619"/>
            <a:ext cx="5715008" cy="66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对共发射极接</a:t>
            </a:r>
            <a:r>
              <a:rPr lang="zh-CN" altLang="en-US" sz="2800" dirty="0" smtClean="0"/>
              <a:t>法</a:t>
            </a:r>
            <a:endParaRPr lang="zh-CN" altLang="en-US" dirty="0"/>
          </a:p>
        </p:txBody>
      </p:sp>
      <p:graphicFrame>
        <p:nvGraphicFramePr>
          <p:cNvPr id="93193" name="Object 9"/>
          <p:cNvGraphicFramePr>
            <a:graphicFrameLocks noChangeAspect="1"/>
          </p:cNvGraphicFramePr>
          <p:nvPr/>
        </p:nvGraphicFramePr>
        <p:xfrm>
          <a:off x="303892" y="179381"/>
          <a:ext cx="1178683" cy="642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3" name="公式" r:id="rId1" imgW="419100" imgH="228600" progId="Equation.3">
                  <p:embed/>
                </p:oleObj>
              </mc:Choice>
              <mc:Fallback>
                <p:oleObj name="公式" r:id="rId1" imgW="419100" imgH="228600" progId="Equation.3">
                  <p:embed/>
                  <p:pic>
                    <p:nvPicPr>
                      <p:cNvPr id="0" name="图片 1128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92" y="179381"/>
                        <a:ext cx="1178683" cy="642918"/>
                      </a:xfrm>
                      <a:prstGeom prst="rect">
                        <a:avLst/>
                      </a:prstGeom>
                      <a:solidFill>
                        <a:srgbClr val="FF0000">
                          <a:alpha val="3999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45366" y="1167829"/>
            <a:ext cx="9684147" cy="5481014"/>
            <a:chOff x="2220913" y="1125538"/>
            <a:chExt cx="9684147" cy="5481014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2220913" y="1125538"/>
            <a:ext cx="3806825" cy="706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4" name="公式" r:id="rId3" imgW="29565600" imgH="5486400" progId="Equation.3">
                    <p:embed/>
                  </p:oleObj>
                </mc:Choice>
                <mc:Fallback>
                  <p:oleObj name="公式" r:id="rId3" imgW="29565600" imgH="5486400" progId="Equation.3">
                    <p:embed/>
                    <p:pic>
                      <p:nvPicPr>
                        <p:cNvPr id="0" name="图片 1128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0913" y="1125538"/>
                          <a:ext cx="3806825" cy="7064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187" name="Object 7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7439523" y="1125538"/>
            <a:ext cx="28892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5" name="公式" r:id="rId5" imgW="27736800" imgH="5486400" progId="Equation.3">
                    <p:embed/>
                  </p:oleObj>
                </mc:Choice>
                <mc:Fallback>
                  <p:oleObj name="公式" r:id="rId5" imgW="27736800" imgH="5486400" progId="Equation.3">
                    <p:embed/>
                    <p:pic>
                      <p:nvPicPr>
                        <p:cNvPr id="0" name="图片 1128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9523" y="1125538"/>
                          <a:ext cx="2889250" cy="571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188" name="Object 8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2540480" y="4090263"/>
            <a:ext cx="3492500" cy="212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6" name="公式" r:id="rId7" imgW="36576000" imgH="22250400" progId="Equation.3">
                    <p:embed/>
                  </p:oleObj>
                </mc:Choice>
                <mc:Fallback>
                  <p:oleObj name="公式" r:id="rId7" imgW="36576000" imgH="22250400" progId="Equation.3">
                    <p:embed/>
                    <p:pic>
                      <p:nvPicPr>
                        <p:cNvPr id="0" name="图片 1128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0480" y="4090263"/>
                          <a:ext cx="3492500" cy="21240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7133855" y="2048453"/>
            <a:ext cx="2692609" cy="1227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7" name="公式" r:id="rId9" imgW="24079200" imgH="10972800" progId="Equation.3">
                    <p:embed/>
                  </p:oleObj>
                </mc:Choice>
                <mc:Fallback>
                  <p:oleObj name="公式" r:id="rId9" imgW="24079200" imgH="10972800" progId="Equation.3">
                    <p:embed/>
                    <p:pic>
                      <p:nvPicPr>
                        <p:cNvPr id="0" name="图片 1128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33855" y="2048453"/>
                          <a:ext cx="2692609" cy="12275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7582297" y="4823072"/>
            <a:ext cx="4322763" cy="74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8" name="公式" r:id="rId11" imgW="36880800" imgH="6400800" progId="Equation.3">
                    <p:embed/>
                  </p:oleObj>
                </mc:Choice>
                <mc:Fallback>
                  <p:oleObj name="公式" r:id="rId11" imgW="36880800" imgH="6400800" progId="Equation.3">
                    <p:embed/>
                    <p:pic>
                      <p:nvPicPr>
                        <p:cNvPr id="0" name="图片 1128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2297" y="4823072"/>
                          <a:ext cx="4322763" cy="749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/>
            <p:cNvGraphicFramePr>
              <a:graphicFrameLocks noChangeAspect="1"/>
            </p:cNvGraphicFramePr>
            <p:nvPr/>
          </p:nvGraphicFramePr>
          <p:xfrm>
            <a:off x="7623736" y="3464368"/>
            <a:ext cx="3713163" cy="1184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9" name="公式" r:id="rId13" imgW="35356800" imgH="11277600" progId="Equation.3">
                    <p:embed/>
                  </p:oleObj>
                </mc:Choice>
                <mc:Fallback>
                  <p:oleObj name="公式" r:id="rId13" imgW="35356800" imgH="11277600" progId="Equation.3">
                    <p:embed/>
                    <p:pic>
                      <p:nvPicPr>
                        <p:cNvPr id="0" name="图片 11281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623736" y="3464368"/>
                          <a:ext cx="3713163" cy="1184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7717794" y="5965202"/>
            <a:ext cx="2787650" cy="641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20" name="公式" r:id="rId15" imgW="23774400" imgH="5486400" progId="Equation.3">
                    <p:embed/>
                  </p:oleObj>
                </mc:Choice>
                <mc:Fallback>
                  <p:oleObj name="公式" r:id="rId15" imgW="23774400" imgH="5486400" progId="Equation.3">
                    <p:embed/>
                    <p:pic>
                      <p:nvPicPr>
                        <p:cNvPr id="0" name="图片 1128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7794" y="5965202"/>
                          <a:ext cx="2787650" cy="641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93863" y="169572"/>
            <a:ext cx="2301426" cy="3521879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60304" y="4671015"/>
            <a:ext cx="3376948" cy="1137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255819" y="3179352"/>
            <a:ext cx="1608157" cy="1674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箭头 21"/>
          <p:cNvSpPr/>
          <p:nvPr/>
        </p:nvSpPr>
        <p:spPr>
          <a:xfrm>
            <a:off x="4657729" y="1336883"/>
            <a:ext cx="748873" cy="238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560342" y="2192190"/>
          <a:ext cx="2454408" cy="119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1" name="公式" r:id="rId18" imgW="21945600" imgH="10668000" progId="Equation.3">
                  <p:embed/>
                </p:oleObj>
              </mc:Choice>
              <mc:Fallback>
                <p:oleObj name="公式" r:id="rId18" imgW="21945600" imgH="10668000" progId="Equation.3">
                  <p:embed/>
                  <p:pic>
                    <p:nvPicPr>
                      <p:cNvPr id="0" name="图片 1128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60342" y="2192190"/>
                        <a:ext cx="2454408" cy="119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右箭头 30"/>
          <p:cNvSpPr/>
          <p:nvPr/>
        </p:nvSpPr>
        <p:spPr>
          <a:xfrm>
            <a:off x="4317970" y="2502396"/>
            <a:ext cx="748873" cy="238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5596681">
            <a:off x="7022586" y="3206932"/>
            <a:ext cx="165078" cy="411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墨迹 5"/>
          <p:cNvSpPr/>
          <p:nvPr/>
        </p:nvSpPr>
        <p:spPr bwMode="auto">
          <a:xfrm>
            <a:off x="5906880" y="5832360"/>
            <a:ext cx="3302280" cy="10389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4"/>
    </mc:Choice>
    <mc:Fallback>
      <p:transition spd="slow" advTm="19534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85706" y="18878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/>
              <a:t>高场下的碰撞电离产生的电子使漏电流增加</a:t>
            </a:r>
            <a:endParaRPr lang="zh-CN" altLang="en-US" dirty="0" smtClean="0"/>
          </a:p>
        </p:txBody>
      </p:sp>
      <p:pic>
        <p:nvPicPr>
          <p:cNvPr id="768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1350" y="1718886"/>
            <a:ext cx="8242300" cy="4997827"/>
          </a:xfrm>
          <a:noFill/>
        </p:spPr>
      </p:pic>
      <p:sp>
        <p:nvSpPr>
          <p:cNvPr id="7680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13FAC4-84FE-41DA-9AE7-1321204F78FA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7986960" y="2847600"/>
            <a:ext cx="1864800" cy="25988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4"/>
    </mc:Choice>
    <mc:Fallback>
      <p:transition spd="slow" advTm="8124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62582" y="130973"/>
            <a:ext cx="8369300" cy="9144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高场效应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空穴形成</a:t>
            </a:r>
            <a:r>
              <a:rPr lang="zh-CN" altLang="en-US" dirty="0" smtClean="0">
                <a:solidFill>
                  <a:srgbClr val="FF0000"/>
                </a:solidFill>
              </a:rPr>
              <a:t>衬底电流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graphicFrame>
        <p:nvGraphicFramePr>
          <p:cNvPr id="5734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356084" y="2168917"/>
          <a:ext cx="2317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4" name="" r:id="rId1" imgW="802640" imgH="229235" progId="Equation.3">
                  <p:embed/>
                </p:oleObj>
              </mc:Choice>
              <mc:Fallback>
                <p:oleObj name="" r:id="rId1" imgW="802640" imgH="229235" progId="Equation.3">
                  <p:embed/>
                  <p:pic>
                    <p:nvPicPr>
                      <p:cNvPr id="0" name="图片 52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6084" y="2168917"/>
                        <a:ext cx="2317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176072" y="3672376"/>
          <a:ext cx="3148012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5" name="" r:id="rId3" imgW="1337945" imgH="458470" progId="Equation.3">
                  <p:embed/>
                </p:oleObj>
              </mc:Choice>
              <mc:Fallback>
                <p:oleObj name="" r:id="rId3" imgW="1337945" imgH="458470" progId="Equation.3">
                  <p:embed/>
                  <p:pic>
                    <p:nvPicPr>
                      <p:cNvPr id="0" name="图片 52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6072" y="3672376"/>
                        <a:ext cx="3148012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66B171-132D-41C8-A67E-C445E6D9F9E9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7" name="圖片 3" descr="6-43.jpg"/>
          <p:cNvPicPr>
            <a:picLocks noChangeAspect="1"/>
          </p:cNvPicPr>
          <p:nvPr/>
        </p:nvPicPr>
        <p:blipFill>
          <a:blip r:embed="rId5">
            <a:lum bright="4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709" y="1268856"/>
            <a:ext cx="4841396" cy="588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墨迹 1"/>
          <p:cNvSpPr/>
          <p:nvPr/>
        </p:nvSpPr>
        <p:spPr bwMode="auto">
          <a:xfrm>
            <a:off x="2207160" y="1249920"/>
            <a:ext cx="9983880" cy="5606640"/>
          </a:xfrm>
          <a:prstGeom prst="rect">
            <a:avLst/>
          </a:prstGeom>
        </p:spPr>
      </p:sp>
    </p:spTree>
  </p:cSld>
  <p:clrMapOvr>
    <a:masterClrMapping/>
  </p:clrMapOvr>
  <p:transition advTm="95723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524000" y="13531"/>
            <a:ext cx="729137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Verdana" panose="020B0604030504040204" pitchFamily="34" charset="0"/>
              </a:rPr>
              <a:t>氧化层充电导致阈值电压漂移</a:t>
            </a:r>
            <a:endParaRPr lang="zh-CN" altLang="en-US" sz="4000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778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D7AF7-603A-448E-A956-21CB6126C22B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6" name="圖片 3" descr="6-42.jpg"/>
          <p:cNvPicPr>
            <a:picLocks noChangeAspect="1"/>
          </p:cNvPicPr>
          <p:nvPr/>
        </p:nvPicPr>
        <p:blipFill>
          <a:blip r:embed="rId1">
            <a:lum bright="4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70" y="1044534"/>
            <a:ext cx="7335489" cy="581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墨迹 1"/>
          <p:cNvSpPr/>
          <p:nvPr/>
        </p:nvSpPr>
        <p:spPr bwMode="auto">
          <a:xfrm>
            <a:off x="5033160" y="795240"/>
            <a:ext cx="4786920" cy="60274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81"/>
    </mc:Choice>
    <mc:Fallback>
      <p:transition spd="slow" advTm="44181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mos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10715"/>
          <a:stretch>
            <a:fillRect/>
          </a:stretch>
        </p:blipFill>
        <p:spPr bwMode="auto">
          <a:xfrm>
            <a:off x="2811464" y="1358901"/>
            <a:ext cx="7380287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mtClean="0">
                <a:solidFill>
                  <a:srgbClr val="FF0000"/>
                </a:solidFill>
                <a:latin typeface="宋体" panose="02010600030101010101" pitchFamily="2" charset="-122"/>
              </a:rPr>
              <a:t>、寄生晶体管效应</a:t>
            </a:r>
            <a:endParaRPr lang="zh-CN" altLang="en-US" smtClean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8704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95E52E-4AA5-4496-AA82-1EE3425E4D00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1634400" y="8280"/>
            <a:ext cx="10513440" cy="629064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65"/>
    </mc:Choice>
    <mc:Fallback>
      <p:transition spd="slow" advTm="88465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774826" y="908050"/>
            <a:ext cx="337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The CMOS Inverter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1865314" y="1493838"/>
            <a:ext cx="211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Advantages: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1820863" y="2033588"/>
            <a:ext cx="3960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low power consumption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806576" y="2679700"/>
            <a:ext cx="3916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good noise immunity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1836738" y="3673475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in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=0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846513" y="3159125"/>
            <a:ext cx="26543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PMOSFET is on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NMOSFET is off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out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DD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8" name="AutoShape 8"/>
          <p:cNvSpPr/>
          <p:nvPr/>
        </p:nvSpPr>
        <p:spPr bwMode="auto">
          <a:xfrm>
            <a:off x="3121343" y="3673554"/>
            <a:ext cx="518818" cy="430054"/>
          </a:xfrm>
          <a:prstGeom prst="leftBrace">
            <a:avLst>
              <a:gd name="adj1" fmla="val 69510"/>
              <a:gd name="adj2" fmla="val 50000"/>
            </a:avLst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2765425" y="3532070"/>
            <a:ext cx="366960" cy="733663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1608139" y="5207000"/>
            <a:ext cx="1304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in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DD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3895726" y="4778375"/>
            <a:ext cx="27908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PMOSFET is off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NMOSFET is on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out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=0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72" name="AutoShape 12"/>
          <p:cNvSpPr/>
          <p:nvPr/>
        </p:nvSpPr>
        <p:spPr bwMode="auto">
          <a:xfrm>
            <a:off x="3144838" y="5221049"/>
            <a:ext cx="518818" cy="430054"/>
          </a:xfrm>
          <a:prstGeom prst="leftBrace">
            <a:avLst>
              <a:gd name="adj1" fmla="val 69510"/>
              <a:gd name="adj2" fmla="val 50000"/>
            </a:avLst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73" name="AutoShape 13"/>
          <p:cNvSpPr>
            <a:spLocks noChangeArrowheads="1"/>
          </p:cNvSpPr>
          <p:nvPr/>
        </p:nvSpPr>
        <p:spPr bwMode="auto">
          <a:xfrm>
            <a:off x="2782888" y="5086232"/>
            <a:ext cx="366960" cy="733663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pic>
        <p:nvPicPr>
          <p:cNvPr id="92174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9" y="593726"/>
            <a:ext cx="38449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5" name="Text Box 15"/>
          <p:cNvSpPr txBox="1">
            <a:spLocks noChangeArrowheads="1"/>
          </p:cNvSpPr>
          <p:nvPr/>
        </p:nvSpPr>
        <p:spPr bwMode="auto">
          <a:xfrm>
            <a:off x="1524001" y="188914"/>
            <a:ext cx="4462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、CMOS及其闩锁效应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BFEC5D-1C41-4CAD-8A75-42E2737AE7D2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1718280" y="65880"/>
            <a:ext cx="9509040" cy="64857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40"/>
    </mc:Choice>
    <mc:Fallback>
      <p:transition spd="slow" advTm="6164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089026"/>
            <a:ext cx="8731250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587893-C079-40CB-8447-E05E947FFBE7}" type="slidenum">
              <a:rPr lang="zh-CN" altLang="en-US" sz="140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3876120" y="487080"/>
            <a:ext cx="8314920" cy="629712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37"/>
    </mc:Choice>
    <mc:Fallback>
      <p:transition spd="slow" advTm="64237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70745" y="221392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结型半导体场效应晶体管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E98464-7F83-4CD6-9732-D6A8E7FE4C9C}" type="datetime1">
              <a:rPr lang="zh-CN" alt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6CE522-6C86-4724-95C3-180A3988453B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0"/>
    </mc:Choice>
    <mc:Fallback>
      <p:transition spd="slow" advTm="421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48511"/>
            <a:ext cx="9144000" cy="1644587"/>
          </a:xfrm>
        </p:spPr>
        <p:txBody>
          <a:bodyPr/>
          <a:lstStyle/>
          <a:p>
            <a:r>
              <a:rPr lang="en-US" altLang="zh-CN" dirty="0" smtClean="0"/>
              <a:t>n-</a:t>
            </a:r>
            <a:r>
              <a:rPr lang="en-US" altLang="zh-CN" dirty="0" err="1" smtClean="0"/>
              <a:t>GaAs</a:t>
            </a:r>
            <a:r>
              <a:rPr lang="en-US" altLang="zh-CN" dirty="0" smtClean="0"/>
              <a:t> MESFET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524000" y="3145536"/>
            <a:ext cx="9144000" cy="293827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工艺简单</a:t>
            </a:r>
            <a:endParaRPr lang="en-US" altLang="zh-CN" dirty="0" smtClean="0"/>
          </a:p>
          <a:p>
            <a:r>
              <a:rPr lang="zh-CN" altLang="en-US" dirty="0" smtClean="0"/>
              <a:t>高电子迁移率、高饱和速度</a:t>
            </a:r>
            <a:endParaRPr lang="en-US" altLang="zh-CN" dirty="0" smtClean="0"/>
          </a:p>
          <a:p>
            <a:r>
              <a:rPr lang="zh-CN" altLang="en-US" dirty="0" smtClean="0"/>
              <a:t>低噪声</a:t>
            </a:r>
            <a:endParaRPr lang="en-US" altLang="zh-CN" dirty="0" smtClean="0"/>
          </a:p>
          <a:p>
            <a:r>
              <a:rPr lang="zh-CN" altLang="en-US" dirty="0" smtClean="0"/>
              <a:t>高频率</a:t>
            </a:r>
            <a:endParaRPr lang="en-US" altLang="zh-CN" dirty="0" smtClean="0"/>
          </a:p>
          <a:p>
            <a:r>
              <a:rPr lang="zh-CN" altLang="en-US" dirty="0" smtClean="0"/>
              <a:t>微波电路</a:t>
            </a:r>
            <a:endParaRPr lang="en-US" altLang="zh-CN" dirty="0" smtClean="0"/>
          </a:p>
          <a:p>
            <a:r>
              <a:rPr lang="en-US" altLang="zh-CN" dirty="0" smtClean="0"/>
              <a:t>1966</a:t>
            </a:r>
            <a:r>
              <a:rPr lang="zh-CN" altLang="en-US" dirty="0" smtClean="0"/>
              <a:t>年实现、</a:t>
            </a:r>
            <a:r>
              <a:rPr lang="en-US" altLang="zh-CN" dirty="0" smtClean="0"/>
              <a:t>1984</a:t>
            </a:r>
            <a:r>
              <a:rPr lang="zh-CN" altLang="en-US" dirty="0" smtClean="0"/>
              <a:t>年商业化生产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5" name="墨迹 4"/>
          <p:cNvSpPr/>
          <p:nvPr/>
        </p:nvSpPr>
        <p:spPr bwMode="auto">
          <a:xfrm>
            <a:off x="3365640" y="2578680"/>
            <a:ext cx="4907520" cy="2826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5"/>
    </mc:Choice>
    <mc:Fallback>
      <p:transition spd="slow" advTm="11195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558" y="771144"/>
            <a:ext cx="8296275" cy="3657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06752" y="2023872"/>
            <a:ext cx="4425696" cy="58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523488" y="2036064"/>
            <a:ext cx="0" cy="56388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52805" y="414528"/>
            <a:ext cx="889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V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GS</a:t>
            </a:r>
            <a:r>
              <a:rPr lang="en-US" altLang="zh-CN" sz="2400" dirty="0" smtClean="0">
                <a:solidFill>
                  <a:srgbClr val="FF0000"/>
                </a:solidFill>
              </a:rPr>
              <a:t>&lt;0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06235" y="208564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h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843867" y="1999994"/>
          <a:ext cx="3087434" cy="109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2" name="公式" r:id="rId2" imgW="33528000" imgH="11887200" progId="Equation.3">
                  <p:embed/>
                </p:oleObj>
              </mc:Choice>
              <mc:Fallback>
                <p:oleObj name="公式" r:id="rId2" imgW="33528000" imgH="11887200" progId="Equation.3">
                  <p:embed/>
                  <p:pic>
                    <p:nvPicPr>
                      <p:cNvPr id="0" name="图片 76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3867" y="1999994"/>
                        <a:ext cx="3087434" cy="1094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77558" y="4347358"/>
            <a:ext cx="9608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夹断电压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V</a:t>
            </a:r>
            <a:r>
              <a:rPr lang="en-US" altLang="zh-CN" sz="2400" b="1" baseline="-25000" dirty="0" smtClean="0">
                <a:solidFill>
                  <a:srgbClr val="FF0000"/>
                </a:solidFill>
              </a:rPr>
              <a:t>P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h=a</a:t>
            </a:r>
            <a:r>
              <a:rPr lang="zh-CN" altLang="en-US" sz="2400" dirty="0" smtClean="0"/>
              <a:t>，沟道夹断时耗尽层上的总电压。</a:t>
            </a:r>
            <a:endParaRPr lang="en-US" altLang="zh-CN" sz="2400" dirty="0" smtClean="0"/>
          </a:p>
          <a:p>
            <a:pPr>
              <a:lnSpc>
                <a:spcPct val="20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阈值电压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V</a:t>
            </a:r>
            <a:r>
              <a:rPr lang="en-US" altLang="zh-CN" sz="2400" b="1" baseline="-25000" dirty="0" smtClean="0">
                <a:solidFill>
                  <a:srgbClr val="FF0000"/>
                </a:solidFill>
              </a:rPr>
              <a:t>T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：当</a:t>
            </a:r>
            <a:r>
              <a:rPr lang="en-US" altLang="zh-CN" sz="2400" dirty="0" smtClean="0"/>
              <a:t>h=a</a:t>
            </a:r>
            <a:r>
              <a:rPr lang="zh-CN" altLang="en-US" sz="2400" dirty="0" smtClean="0"/>
              <a:t>时，沟道夹断，此时所对应的栅压即为阈值电压。</a:t>
            </a:r>
            <a:endParaRPr lang="zh-CN" altLang="en-US" sz="2400" dirty="0"/>
          </a:p>
        </p:txBody>
      </p:sp>
      <p:graphicFrame>
        <p:nvGraphicFramePr>
          <p:cNvPr id="14" name="Object 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772810" y="4076874"/>
          <a:ext cx="2225782" cy="116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3" name="公式" r:id="rId4" imgW="20421600" imgH="10668000" progId="Equation.3">
                  <p:embed/>
                </p:oleObj>
              </mc:Choice>
              <mc:Fallback>
                <p:oleObj name="公式" r:id="rId4" imgW="20421600" imgH="10668000" progId="Equation.3">
                  <p:embed/>
                  <p:pic>
                    <p:nvPicPr>
                      <p:cNvPr id="0" name="图片 76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2810" y="4076874"/>
                        <a:ext cx="2225782" cy="116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843867" y="5931069"/>
          <a:ext cx="2681686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4" name="公式" r:id="rId6" imgW="21031200" imgH="5791200" progId="Equation.3">
                  <p:embed/>
                </p:oleObj>
              </mc:Choice>
              <mc:Fallback>
                <p:oleObj name="公式" r:id="rId6" imgW="21031200" imgH="5791200" progId="Equation.3">
                  <p:embed/>
                  <p:pic>
                    <p:nvPicPr>
                      <p:cNvPr id="0" name="图片 768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3867" y="5931069"/>
                        <a:ext cx="2681686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/>
          <p:nvPr/>
        </p:nvCxnSpPr>
        <p:spPr>
          <a:xfrm flipH="1">
            <a:off x="6764332" y="2023872"/>
            <a:ext cx="2" cy="92386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64332" y="231647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6"/>
    </mc:Choice>
    <mc:Fallback>
      <p:transition spd="slow" advTm="9346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585" y="753295"/>
            <a:ext cx="6536016" cy="610470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结型场效应管的输出特性曲线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"/>
    </mc:Choice>
    <mc:Fallback>
      <p:transition spd="slow" advTm="65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224" y="274875"/>
            <a:ext cx="3800558" cy="3186722"/>
          </a:xfrm>
          <a:prstGeom prst="rect">
            <a:avLst/>
          </a:prstGeom>
        </p:spPr>
      </p:pic>
      <p:pic>
        <p:nvPicPr>
          <p:cNvPr id="3" name="Picture 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19" y="3514855"/>
            <a:ext cx="3663863" cy="33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41668" y="50879"/>
            <a:ext cx="772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共基极接法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15955" y="370093"/>
            <a:ext cx="2588653" cy="2540288"/>
            <a:chOff x="3668606" y="186447"/>
            <a:chExt cx="2515627" cy="3358503"/>
          </a:xfrm>
        </p:grpSpPr>
        <p:grpSp>
          <p:nvGrpSpPr>
            <p:cNvPr id="7" name="组合 6"/>
            <p:cNvGrpSpPr/>
            <p:nvPr/>
          </p:nvGrpSpPr>
          <p:grpSpPr>
            <a:xfrm>
              <a:off x="3668606" y="188313"/>
              <a:ext cx="2515627" cy="3356637"/>
              <a:chOff x="857224" y="1714488"/>
              <a:chExt cx="1842848" cy="285752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V="1">
                <a:off x="857224" y="4569628"/>
                <a:ext cx="1842848" cy="23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-499304" y="3142454"/>
                <a:ext cx="285752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564852" y="3142454"/>
                <a:ext cx="285752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>
                <a:off x="1143770" y="3142454"/>
                <a:ext cx="285752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28662" y="2214554"/>
                <a:ext cx="1346619" cy="235586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928663" y="2214554"/>
                <a:ext cx="1062360" cy="235586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/>
            <p:cNvCxnSpPr/>
            <p:nvPr/>
          </p:nvCxnSpPr>
          <p:spPr>
            <a:xfrm flipH="1">
              <a:off x="5604361" y="186447"/>
              <a:ext cx="12032" cy="33566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793435" y="773859"/>
              <a:ext cx="2220276" cy="276922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4498375" y="1366068"/>
                  <a:ext cx="4902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375" y="1366068"/>
                  <a:ext cx="490262" cy="27699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4313709" y="2786796"/>
                  <a:ext cx="6749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709" y="2786796"/>
                  <a:ext cx="674928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3734894" y="2073224"/>
                  <a:ext cx="6749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𝐶𝐵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894" y="2073224"/>
                  <a:ext cx="674928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/>
            <p:nvPr/>
          </p:nvCxnSpPr>
          <p:spPr>
            <a:xfrm flipV="1">
              <a:off x="4298407" y="2158472"/>
              <a:ext cx="352766" cy="128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4671314" y="1650670"/>
              <a:ext cx="91856" cy="17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1" idx="0"/>
            </p:cNvCxnSpPr>
            <p:nvPr/>
          </p:nvCxnSpPr>
          <p:spPr>
            <a:xfrm flipV="1">
              <a:off x="4651173" y="2668372"/>
              <a:ext cx="92333" cy="118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64" y="3633672"/>
            <a:ext cx="2944005" cy="3193970"/>
          </a:xfrm>
          <a:prstGeom prst="rect">
            <a:avLst/>
          </a:prstGeom>
        </p:spPr>
      </p:pic>
      <p:sp>
        <p:nvSpPr>
          <p:cNvPr id="5" name="墨迹 4"/>
          <p:cNvSpPr/>
          <p:nvPr/>
        </p:nvSpPr>
        <p:spPr bwMode="auto">
          <a:xfrm>
            <a:off x="1705680" y="284760"/>
            <a:ext cx="3316320" cy="65062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5"/>
    </mc:Choice>
    <mc:Fallback>
      <p:transition spd="slow" advTm="17235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7745" y="3034291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高电子迁移率晶体管</a:t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zh-CN" altLang="en-US" dirty="0" smtClean="0">
                <a:solidFill>
                  <a:srgbClr val="FF0000"/>
                </a:solidFill>
              </a:rPr>
              <a:t>结构特点</a:t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zh-CN" altLang="en-US" dirty="0" smtClean="0">
                <a:solidFill>
                  <a:srgbClr val="FF0000"/>
                </a:solidFill>
              </a:rPr>
              <a:t>性能优势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9"/>
    </mc:Choice>
    <mc:Fallback>
      <p:transition spd="slow" advTm="3909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68387" y="19617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器件结构和特点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75728" y="1253425"/>
            <a:ext cx="6316272" cy="5322937"/>
            <a:chOff x="343118" y="1155408"/>
            <a:chExt cx="6316272" cy="5322937"/>
          </a:xfrm>
        </p:grpSpPr>
        <p:grpSp>
          <p:nvGrpSpPr>
            <p:cNvPr id="24" name="组合 23"/>
            <p:cNvGrpSpPr/>
            <p:nvPr/>
          </p:nvGrpSpPr>
          <p:grpSpPr>
            <a:xfrm>
              <a:off x="871082" y="1155408"/>
              <a:ext cx="5788308" cy="5322937"/>
              <a:chOff x="1786118" y="1061124"/>
              <a:chExt cx="5788308" cy="5322937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526631" y="1061124"/>
                <a:ext cx="5047795" cy="5322937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1786118" y="1196733"/>
                <a:ext cx="2318286" cy="3598260"/>
                <a:chOff x="-77635" y="1198179"/>
                <a:chExt cx="2318286" cy="3598260"/>
              </a:xfrm>
            </p:grpSpPr>
            <p:cxnSp>
              <p:nvCxnSpPr>
                <p:cNvPr id="18" name="直接箭头连接符 17"/>
                <p:cNvCxnSpPr/>
                <p:nvPr/>
              </p:nvCxnSpPr>
              <p:spPr>
                <a:xfrm>
                  <a:off x="360947" y="2995863"/>
                  <a:ext cx="1094874" cy="22860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/>
                <p:cNvSpPr txBox="1"/>
                <p:nvPr/>
              </p:nvSpPr>
              <p:spPr>
                <a:xfrm>
                  <a:off x="-77635" y="2629423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控制层</a:t>
                  </a:r>
                  <a:endParaRPr lang="zh-CN" altLang="en-US" dirty="0"/>
                </a:p>
              </p:txBody>
            </p:sp>
            <p:cxnSp>
              <p:nvCxnSpPr>
                <p:cNvPr id="20" name="直接箭头连接符 19"/>
                <p:cNvCxnSpPr/>
                <p:nvPr/>
              </p:nvCxnSpPr>
              <p:spPr>
                <a:xfrm>
                  <a:off x="1420219" y="1518467"/>
                  <a:ext cx="481263" cy="763219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文本框 20"/>
                <p:cNvSpPr txBox="1"/>
                <p:nvPr/>
              </p:nvSpPr>
              <p:spPr>
                <a:xfrm>
                  <a:off x="670991" y="1198179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肖特基势垒结</a:t>
                  </a:r>
                  <a:endParaRPr lang="zh-CN" altLang="en-US" dirty="0"/>
                </a:p>
              </p:txBody>
            </p:sp>
            <p:cxnSp>
              <p:nvCxnSpPr>
                <p:cNvPr id="22" name="直接箭头连接符 21"/>
                <p:cNvCxnSpPr/>
                <p:nvPr/>
              </p:nvCxnSpPr>
              <p:spPr>
                <a:xfrm flipV="1">
                  <a:off x="553201" y="3722593"/>
                  <a:ext cx="1046999" cy="67614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本框 22"/>
                <p:cNvSpPr txBox="1"/>
                <p:nvPr/>
              </p:nvSpPr>
              <p:spPr>
                <a:xfrm>
                  <a:off x="-77635" y="4427107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异质结</a:t>
                  </a:r>
                  <a:endParaRPr lang="zh-CN" altLang="en-US" dirty="0"/>
                </a:p>
              </p:txBody>
            </p:sp>
          </p:grpSp>
        </p:grpSp>
        <p:sp>
          <p:nvSpPr>
            <p:cNvPr id="33" name="文本框 32"/>
            <p:cNvSpPr txBox="1"/>
            <p:nvPr/>
          </p:nvSpPr>
          <p:spPr>
            <a:xfrm>
              <a:off x="343118" y="3394054"/>
              <a:ext cx="1315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20-70nm</a:t>
              </a:r>
              <a:endParaRPr lang="en-US" altLang="zh-CN" dirty="0" smtClean="0"/>
            </a:p>
            <a:p>
              <a:r>
                <a:rPr lang="zh-CN" altLang="en-US" dirty="0" smtClean="0"/>
                <a:t>本征层</a:t>
              </a:r>
              <a:endParaRPr lang="zh-CN" altLang="en-US" dirty="0"/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V="1">
              <a:off x="1261286" y="3717219"/>
              <a:ext cx="1137523" cy="996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3" y="1305398"/>
            <a:ext cx="4981575" cy="501967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墨迹 5"/>
          <p:cNvSpPr/>
          <p:nvPr/>
        </p:nvSpPr>
        <p:spPr bwMode="auto">
          <a:xfrm>
            <a:off x="4251960" y="75960"/>
            <a:ext cx="7939080" cy="67590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68"/>
    </mc:Choice>
    <mc:Fallback>
      <p:transition spd="slow" advTm="199168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460356" y="1025173"/>
            <a:ext cx="3654669" cy="4245195"/>
            <a:chOff x="7510636" y="537463"/>
            <a:chExt cx="4352925" cy="57531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10636" y="537463"/>
              <a:ext cx="4352925" cy="575310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9695114" y="4880814"/>
              <a:ext cx="105445" cy="40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9687098" y="4644189"/>
              <a:ext cx="226923" cy="465225"/>
              <a:chOff x="9687098" y="4644189"/>
              <a:chExt cx="226923" cy="465225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9687098" y="4644189"/>
                <a:ext cx="226923" cy="1203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695114" y="5097382"/>
                <a:ext cx="105445" cy="1203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本框 18"/>
          <p:cNvSpPr txBox="1"/>
          <p:nvPr/>
        </p:nvSpPr>
        <p:spPr>
          <a:xfrm>
            <a:off x="6480218" y="509047"/>
            <a:ext cx="46923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/>
              <a:t>二维电子气（</a:t>
            </a:r>
            <a:r>
              <a:rPr lang="en-US" altLang="zh-CN" sz="2400" dirty="0" smtClean="0"/>
              <a:t>2DEG)</a:t>
            </a:r>
            <a:r>
              <a:rPr lang="zh-CN" altLang="en-US" sz="2400" dirty="0" smtClean="0"/>
              <a:t>：电子或空穴在</a:t>
            </a:r>
            <a:r>
              <a:rPr lang="zh-CN" altLang="en-US" sz="2400" dirty="0"/>
              <a:t>与</a:t>
            </a:r>
            <a:r>
              <a:rPr lang="zh-CN" altLang="en-US" sz="2400" dirty="0" smtClean="0"/>
              <a:t>界面平行的平面内自由运动，而在垂直于界面的方向受到限制。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 smtClean="0"/>
              <a:t>势阱的深度受到栅压的控制，</a:t>
            </a:r>
            <a:r>
              <a:rPr lang="en-US" altLang="zh-CN" sz="2400" dirty="0" smtClean="0"/>
              <a:t>2DEG</a:t>
            </a:r>
            <a:r>
              <a:rPr lang="zh-CN" altLang="en-US" sz="2400" dirty="0" smtClean="0"/>
              <a:t>的浓度受栅压调制。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2DEG</a:t>
            </a:r>
            <a:r>
              <a:rPr lang="zh-CN" altLang="en-US" sz="2400" dirty="0" smtClean="0"/>
              <a:t>不受电离杂质的散射，迁移率极高。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7"/>
    </mc:Choice>
    <mc:Fallback>
      <p:transition spd="slow" advTm="8347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92" y="1488980"/>
            <a:ext cx="11296014" cy="49863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2" y="0"/>
            <a:ext cx="8621432" cy="1414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5"/>
    </mc:Choice>
    <mc:Fallback>
      <p:transition spd="slow" advTm="5685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4" y="1190625"/>
            <a:ext cx="11513474" cy="3609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"/>
    </mc:Choice>
    <mc:Fallback>
      <p:transition spd="slow" advTm="4129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7" y="528636"/>
            <a:ext cx="11183542" cy="4329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9"/>
    </mc:Choice>
    <mc:Fallback>
      <p:transition spd="slow" advTm="7589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12" y="0"/>
            <a:ext cx="10429875" cy="5286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5362575"/>
            <a:ext cx="10315575" cy="149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"/>
    </mc:Choice>
    <mc:Fallback>
      <p:transition spd="slow" advTm="1086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f2b38840-b89d-4db2-957d-1282b1cd58b5"/>
  <p:tag name="COMMONDATA" val="eyJoZGlkIjoiOTFkNjJkNmU1MmVlZWQ2NzdmNjViYmQ0YWQwOTJhZG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5527</Words>
  <Application>WPS 演示</Application>
  <PresentationFormat>宽屏</PresentationFormat>
  <Paragraphs>800</Paragraphs>
  <Slides>96</Slides>
  <Notes>4</Notes>
  <HiddenSlides>0</HiddenSlides>
  <MMClips>100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125</vt:i4>
      </vt:variant>
      <vt:variant>
        <vt:lpstr>幻灯片标题</vt:lpstr>
      </vt:variant>
      <vt:variant>
        <vt:i4>96</vt:i4>
      </vt:variant>
    </vt:vector>
  </HeadingPairs>
  <TitlesOfParts>
    <vt:vector size="248" baseType="lpstr">
      <vt:lpstr>Arial</vt:lpstr>
      <vt:lpstr>宋体</vt:lpstr>
      <vt:lpstr>Wingdings</vt:lpstr>
      <vt:lpstr>黑体</vt:lpstr>
      <vt:lpstr>Times New Roman</vt:lpstr>
      <vt:lpstr>Times-Roman</vt:lpstr>
      <vt:lpstr>Cambria Math</vt:lpstr>
      <vt:lpstr>Times-Bold</vt:lpstr>
      <vt:lpstr>Calibri</vt:lpstr>
      <vt:lpstr>微软雅黑</vt:lpstr>
      <vt:lpstr>Arial Unicode MS</vt:lpstr>
      <vt:lpstr>Calibri Light</vt:lpstr>
      <vt:lpstr>Symbol</vt:lpstr>
      <vt:lpstr>Garamond</vt:lpstr>
      <vt:lpstr>Comic Sans MS</vt:lpstr>
      <vt:lpstr>Dotum</vt:lpstr>
      <vt:lpstr>Malgun Gothic</vt:lpstr>
      <vt:lpstr>华文楷体</vt:lpstr>
      <vt:lpstr>Symbol</vt:lpstr>
      <vt:lpstr>华文行楷</vt:lpstr>
      <vt:lpstr>Verdana</vt:lpstr>
      <vt:lpstr>楷体_GB2312</vt:lpstr>
      <vt:lpstr>新宋体</vt:lpstr>
      <vt:lpstr>PMingLiU</vt:lpstr>
      <vt:lpstr>PMingLiU-ExtB</vt:lpstr>
      <vt:lpstr>ksdb</vt:lpstr>
      <vt:lpstr>Office 主题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Paint.Picture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Equation.3</vt:lpstr>
      <vt:lpstr>Equation.KSEE3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基区穿通</vt:lpstr>
      <vt:lpstr>PowerPoint 演示文稿</vt:lpstr>
      <vt:lpstr>PowerPoint 演示文稿</vt:lpstr>
      <vt:lpstr>随工作频率的变化</vt:lpstr>
      <vt:lpstr>Describe qualitatively the four time-delay or time-constant components in the frequency response of the bipolar transistor  or why the frequency response of the bipolar transistors is transit-time-dependent? </vt:lpstr>
      <vt:lpstr>PowerPoint 演示文稿</vt:lpstr>
      <vt:lpstr>PowerPoint 演示文稿</vt:lpstr>
      <vt:lpstr>PowerPoint 演示文稿</vt:lpstr>
      <vt:lpstr>PowerPoint 演示文稿</vt:lpstr>
      <vt:lpstr>What is meant by base width modulation? What is another term used for this effect?  基区宽度调制效应——Early effect</vt:lpstr>
      <vt:lpstr>缓变基区晶体管</vt:lpstr>
      <vt:lpstr>Explain emitter current crowding 基区扩展电阻及发射极电流集边效应</vt:lpstr>
      <vt:lpstr>PowerPoint 演示文稿</vt:lpstr>
      <vt:lpstr>PowerPoint 演示文稿</vt:lpstr>
      <vt:lpstr>PowerPoint 演示文稿</vt:lpstr>
      <vt:lpstr>基区展宽效应——Kirk effect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阈值电压</vt:lpstr>
      <vt:lpstr>实际MOS的平带电压及阈值电压</vt:lpstr>
      <vt:lpstr>PowerPoint 演示文稿</vt:lpstr>
      <vt:lpstr>PowerPoint 演示文稿</vt:lpstr>
      <vt:lpstr>PowerPoint 演示文稿</vt:lpstr>
      <vt:lpstr>氧化物电荷 及其对平带电压和阈值电压的影响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实际MOS的C-V曲线（一）</vt:lpstr>
      <vt:lpstr>B-T实验：测量离子沾污程度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亚阈摆幅——S因子 Subthreshold swings</vt:lpstr>
      <vt:lpstr>PowerPoint 演示文稿</vt:lpstr>
      <vt:lpstr>PowerPoint 演示文稿</vt:lpstr>
      <vt:lpstr>PowerPoint 演示文稿</vt:lpstr>
      <vt:lpstr>速度饱和的影响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碰撞电离</vt:lpstr>
      <vt:lpstr>高场下的碰撞电离产生的电子使漏电流增加</vt:lpstr>
      <vt:lpstr>高场效应——空穴形成衬底电流</vt:lpstr>
      <vt:lpstr>PowerPoint 演示文稿</vt:lpstr>
      <vt:lpstr>4、寄生晶体管效应</vt:lpstr>
      <vt:lpstr>PowerPoint 演示文稿</vt:lpstr>
      <vt:lpstr>PowerPoint 演示文稿</vt:lpstr>
      <vt:lpstr>结型半导体场效应晶体管</vt:lpstr>
      <vt:lpstr>n-GaAs MESFET</vt:lpstr>
      <vt:lpstr>PowerPoint 演示文稿</vt:lpstr>
      <vt:lpstr>PowerPoint 演示文稿</vt:lpstr>
      <vt:lpstr>高电子迁移率晶体管 结构特点 性能优势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刘雁鸿</cp:lastModifiedBy>
  <cp:revision>87</cp:revision>
  <dcterms:created xsi:type="dcterms:W3CDTF">2015-06-09T01:43:00Z</dcterms:created>
  <dcterms:modified xsi:type="dcterms:W3CDTF">2022-12-01T02:02:11Z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0732A4011AF34AB384D822B3E0B514D1</vt:lpwstr>
  </property>
  <property fmtid="{D5CDD505-2E9C-101B-9397-08002B2CF9AE}" pid="3" name="KSOProductBuildVer">
    <vt:lpwstr>2052-11.1.0.12763</vt:lpwstr>
  </property>
</Properties>
</file>